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0" r:id="rId2"/>
    <p:sldId id="265" r:id="rId3"/>
    <p:sldId id="267" r:id="rId4"/>
    <p:sldId id="268" r:id="rId5"/>
    <p:sldId id="301" r:id="rId6"/>
    <p:sldId id="294" r:id="rId7"/>
    <p:sldId id="295" r:id="rId8"/>
    <p:sldId id="256" r:id="rId9"/>
    <p:sldId id="257" r:id="rId10"/>
    <p:sldId id="258" r:id="rId11"/>
    <p:sldId id="259" r:id="rId12"/>
    <p:sldId id="299" r:id="rId13"/>
    <p:sldId id="297" r:id="rId14"/>
    <p:sldId id="296" r:id="rId15"/>
    <p:sldId id="298" r:id="rId16"/>
    <p:sldId id="289" r:id="rId17"/>
  </p:sldIdLst>
  <p:sldSz cx="12192000" cy="6858000"/>
  <p:notesSz cx="6858000" cy="9144000"/>
  <p:custDataLst>
    <p:tags r:id="rId19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4564F88-3CE3-4FAB-BACA-BB2891EAC235}">
          <p14:sldIdLst>
            <p14:sldId id="260"/>
            <p14:sldId id="265"/>
            <p14:sldId id="267"/>
            <p14:sldId id="268"/>
            <p14:sldId id="301"/>
            <p14:sldId id="294"/>
            <p14:sldId id="295"/>
            <p14:sldId id="256"/>
            <p14:sldId id="257"/>
            <p14:sldId id="258"/>
            <p14:sldId id="259"/>
            <p14:sldId id="299"/>
          </p14:sldIdLst>
        </p14:section>
        <p14:section name="无标题节" id="{6E37E0BA-0A26-4E17-9E35-BA10B7884E37}">
          <p14:sldIdLst>
            <p14:sldId id="297"/>
            <p14:sldId id="296"/>
            <p14:sldId id="298"/>
            <p14:sldId id="2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4815" userDrawn="1">
          <p15:clr>
            <a:srgbClr val="A4A3A4"/>
          </p15:clr>
        </p15:guide>
        <p15:guide id="3" pos="345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9797"/>
    <a:srgbClr val="FF6161"/>
    <a:srgbClr val="FF4747"/>
    <a:srgbClr val="B0C6CA"/>
    <a:srgbClr val="6699A1"/>
    <a:srgbClr val="FFABAB"/>
    <a:srgbClr val="FF4B4B"/>
    <a:srgbClr val="86ADB3"/>
    <a:srgbClr val="A5D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44" autoAdjust="0"/>
    <p:restoredTop sz="94140" autoAdjust="0"/>
  </p:normalViewPr>
  <p:slideViewPr>
    <p:cSldViewPr snapToGrid="0" showGuides="1">
      <p:cViewPr>
        <p:scale>
          <a:sx n="100" d="100"/>
          <a:sy n="100" d="100"/>
        </p:scale>
        <p:origin x="462" y="90"/>
      </p:cViewPr>
      <p:guideLst>
        <p:guide orient="horz" pos="2092"/>
        <p:guide pos="4815"/>
        <p:guide pos="3454"/>
      </p:guideLst>
    </p:cSldViewPr>
  </p:slideViewPr>
  <p:notesTextViewPr>
    <p:cViewPr>
      <p:scale>
        <a:sx n="300" d="100"/>
        <a:sy n="3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4C976ED8-A2F8-44B2-9E9B-484DCC3D921D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167FA93C-29B1-4199-89B1-C9D8A0C7888C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38F2F2A-F22D-4692-ED5B-66536EE7ACE0}" type="slidenum">
              <a:rPr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4577563" name="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835312004" name="PlaceHolder 2"/>
          <p:cNvSpPr>
            <a:spLocks noGrp="1"/>
          </p:cNvSpPr>
          <p:nvPr>
            <p:ph type="body"/>
          </p:nvPr>
        </p:nvSpPr>
        <p:spPr bwMode="auto">
          <a:xfrm>
            <a:off x="685800" y="4400640"/>
            <a:ext cx="5486039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indent="0">
              <a:buNone/>
              <a:defRPr/>
            </a:pPr>
            <a:endParaRPr lang="en-US" sz="18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3095037" name="PlaceHolder 3"/>
          <p:cNvSpPr>
            <a:spLocks noGrp="1"/>
          </p:cNvSpPr>
          <p:nvPr>
            <p:ph type="sldNum" idx="49"/>
          </p:nvPr>
        </p:nvSpPr>
        <p:spPr bwMode="auto"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chemeClr val="dk1"/>
                </a:solidFill>
                <a:latin typeface="Calibri"/>
                <a:ea typeface="宋体"/>
              </a:defRPr>
            </a:lvl1pPr>
          </a:lstStyle>
          <a:p>
            <a:pPr indent="0" algn="r">
              <a:lnSpc>
                <a:spcPct val="100000"/>
              </a:lnSpc>
              <a:buNone/>
              <a:defRPr/>
            </a:pPr>
            <a:fld id="{0FEB42C9-5072-4D79-B603-4693111D189B}" type="slidenum">
              <a:rPr lang="en-US" sz="1200" b="0" u="none" strike="noStrike">
                <a:solidFill>
                  <a:schemeClr val="dk1"/>
                </a:solidFill>
                <a:latin typeface="Calibri"/>
                <a:ea typeface="宋体"/>
              </a:rPr>
              <a:t>11</a:t>
            </a:fld>
            <a:endParaRPr lang="en-US" sz="1200" b="0" u="none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12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2407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13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4065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14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84913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15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645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16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8488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2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3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955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4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8927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3C8FA-58BD-E1BD-F49D-B84B1C345618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8080322" name="PlaceHolder 1">
            <a:extLst>
              <a:ext uri="{FF2B5EF4-FFF2-40B4-BE49-F238E27FC236}">
                <a16:creationId xmlns:a16="http://schemas.microsoft.com/office/drawing/2014/main" id="{95DE105C-D925-1B8A-8C0E-1882AEF0DF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912994567" name="PlaceHolder 2">
            <a:extLst>
              <a:ext uri="{FF2B5EF4-FFF2-40B4-BE49-F238E27FC236}">
                <a16:creationId xmlns:a16="http://schemas.microsoft.com/office/drawing/2014/main" id="{8DAC6183-C10D-A19C-84E6-BA64ECADD229}"/>
              </a:ext>
            </a:extLst>
          </p:cNvPr>
          <p:cNvSpPr>
            <a:spLocks noGrp="1"/>
          </p:cNvSpPr>
          <p:nvPr>
            <p:ph type="body"/>
          </p:nvPr>
        </p:nvSpPr>
        <p:spPr bwMode="auto">
          <a:xfrm>
            <a:off x="685800" y="4400640"/>
            <a:ext cx="5486039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indent="0">
              <a:buNone/>
              <a:defRPr/>
            </a:pPr>
            <a:endParaRPr lang="en-US" sz="18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8852873" name="PlaceHolder 3">
            <a:extLst>
              <a:ext uri="{FF2B5EF4-FFF2-40B4-BE49-F238E27FC236}">
                <a16:creationId xmlns:a16="http://schemas.microsoft.com/office/drawing/2014/main" id="{61839A80-C477-99DB-D5FA-72D9AD66D1FE}"/>
              </a:ext>
            </a:extLst>
          </p:cNvPr>
          <p:cNvSpPr>
            <a:spLocks noGrp="1"/>
          </p:cNvSpPr>
          <p:nvPr>
            <p:ph type="sldNum" idx="45"/>
          </p:nvPr>
        </p:nvSpPr>
        <p:spPr bwMode="auto"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chemeClr val="dk1"/>
                </a:solidFill>
                <a:latin typeface="Calibri"/>
                <a:ea typeface="宋体"/>
              </a:defRPr>
            </a:lvl1pPr>
          </a:lstStyle>
          <a:p>
            <a:pPr indent="0" algn="r">
              <a:lnSpc>
                <a:spcPct val="100000"/>
              </a:lnSpc>
              <a:buNone/>
              <a:defRPr/>
            </a:pPr>
            <a:fld id="{ED02EC22-83A4-44C4-95BA-4C9BBE74A92A}" type="slidenum">
              <a:rPr lang="en-US" sz="1200" b="0" u="none" strike="noStrike">
                <a:solidFill>
                  <a:schemeClr val="dk1"/>
                </a:solidFill>
                <a:latin typeface="Calibri"/>
                <a:ea typeface="宋体"/>
              </a:rPr>
              <a:t>5</a:t>
            </a:fld>
            <a:endParaRPr lang="en-US" sz="1200" b="0" u="none" strike="noStrike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73967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6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7074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6E8D23-2B85-0056-F438-A65DBEB98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>
            <a:extLst>
              <a:ext uri="{FF2B5EF4-FFF2-40B4-BE49-F238E27FC236}">
                <a16:creationId xmlns:a16="http://schemas.microsoft.com/office/drawing/2014/main" id="{77BF8503-1AF2-01A2-13E9-900FD0EF1AE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>
            <a:extLst>
              <a:ext uri="{FF2B5EF4-FFF2-40B4-BE49-F238E27FC236}">
                <a16:creationId xmlns:a16="http://schemas.microsoft.com/office/drawing/2014/main" id="{7474A905-5D7B-D956-EFD8-48EAEBE1666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>
            <a:extLst>
              <a:ext uri="{FF2B5EF4-FFF2-40B4-BE49-F238E27FC236}">
                <a16:creationId xmlns:a16="http://schemas.microsoft.com/office/drawing/2014/main" id="{A4FFE488-28B5-3C3E-22CC-AF820D21AA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7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54578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8080322" name="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912994567" name="PlaceHolder 2"/>
          <p:cNvSpPr>
            <a:spLocks noGrp="1"/>
          </p:cNvSpPr>
          <p:nvPr>
            <p:ph type="body"/>
          </p:nvPr>
        </p:nvSpPr>
        <p:spPr bwMode="auto">
          <a:xfrm>
            <a:off x="685800" y="4400640"/>
            <a:ext cx="5486039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indent="0">
              <a:buNone/>
              <a:defRPr/>
            </a:pPr>
            <a:endParaRPr lang="en-US" sz="18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8852873" name="PlaceHolder 3"/>
          <p:cNvSpPr>
            <a:spLocks noGrp="1"/>
          </p:cNvSpPr>
          <p:nvPr>
            <p:ph type="sldNum" idx="45"/>
          </p:nvPr>
        </p:nvSpPr>
        <p:spPr bwMode="auto"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chemeClr val="dk1"/>
                </a:solidFill>
                <a:latin typeface="Calibri"/>
                <a:ea typeface="宋体"/>
              </a:defRPr>
            </a:lvl1pPr>
          </a:lstStyle>
          <a:p>
            <a:pPr indent="0" algn="r">
              <a:lnSpc>
                <a:spcPct val="100000"/>
              </a:lnSpc>
              <a:buNone/>
              <a:defRPr/>
            </a:pPr>
            <a:fld id="{ED02EC22-83A4-44C4-95BA-4C9BBE74A92A}" type="slidenum">
              <a:rPr lang="en-US" sz="1200" b="0" u="none" strike="noStrike">
                <a:solidFill>
                  <a:schemeClr val="dk1"/>
                </a:solidFill>
                <a:latin typeface="Calibri"/>
                <a:ea typeface="宋体"/>
              </a:rPr>
              <a:t>8</a:t>
            </a:fld>
            <a:endParaRPr lang="en-US" sz="1200" b="0" u="none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51561891" name="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685800" y="1143000"/>
            <a:ext cx="5486039" cy="3085920"/>
          </a:xfrm>
          <a:prstGeom prst="rect">
            <a:avLst/>
          </a:prstGeom>
          <a:ln w="0">
            <a:noFill/>
          </a:ln>
        </p:spPr>
      </p:sp>
      <p:sp>
        <p:nvSpPr>
          <p:cNvPr id="1102264094" name="PlaceHolder 2"/>
          <p:cNvSpPr>
            <a:spLocks noGrp="1"/>
          </p:cNvSpPr>
          <p:nvPr>
            <p:ph type="body"/>
          </p:nvPr>
        </p:nvSpPr>
        <p:spPr bwMode="auto">
          <a:xfrm>
            <a:off x="685800" y="4400640"/>
            <a:ext cx="5486039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t">
            <a:noAutofit/>
          </a:bodyPr>
          <a:lstStyle/>
          <a:p>
            <a:pPr indent="0">
              <a:buNone/>
              <a:defRPr/>
            </a:pPr>
            <a:endParaRPr lang="en-US" sz="18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1451457" name="PlaceHolder 3"/>
          <p:cNvSpPr>
            <a:spLocks noGrp="1"/>
          </p:cNvSpPr>
          <p:nvPr>
            <p:ph type="sldNum" idx="46"/>
          </p:nvPr>
        </p:nvSpPr>
        <p:spPr bwMode="auto"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chemeClr val="dk1"/>
                </a:solidFill>
                <a:latin typeface="Calibri"/>
                <a:ea typeface="宋体"/>
              </a:defRPr>
            </a:lvl1pPr>
          </a:lstStyle>
          <a:p>
            <a:pPr indent="0" algn="r">
              <a:lnSpc>
                <a:spcPct val="100000"/>
              </a:lnSpc>
              <a:buNone/>
              <a:defRPr/>
            </a:pPr>
            <a:fld id="{ECDE041A-B205-4911-9ABE-37879AB49AEB}" type="slidenum">
              <a:rPr lang="en-US" sz="1200" b="0" u="none" strike="noStrike">
                <a:solidFill>
                  <a:schemeClr val="dk1"/>
                </a:solidFill>
                <a:latin typeface="Calibri"/>
                <a:ea typeface="宋体"/>
              </a:rPr>
              <a:t>9</a:t>
            </a:fld>
            <a:endParaRPr lang="en-US" sz="1200" b="0" u="none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501654-C328-4D7F-8379-14C1805D0D0D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421DB7-F3D9-48CB-8617-87E748E9288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769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32489-02C9-4B03-8508-CE0419D7D36C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3826D8-9AD3-419B-A4E6-CC8E8BEDD67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8410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B4E0AC-1760-453B-913D-8414A7E3B035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A3F0D1-4657-4B7B-8EC0-DFDEE341E13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881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userDrawn="1">
  <p:cSld name="1_标题幻灯片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9841955" name="PlaceHolder 1"/>
          <p:cNvSpPr>
            <a:spLocks noGrp="1"/>
          </p:cNvSpPr>
          <p:nvPr>
            <p:ph type="title"/>
          </p:nvPr>
        </p:nvSpPr>
        <p:spPr bwMode="auto"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b">
            <a:noAutofit/>
          </a:bodyPr>
          <a:lstStyle/>
          <a:p>
            <a:pPr indent="0" algn="ctr">
              <a:lnSpc>
                <a:spcPct val="90000"/>
              </a:lnSpc>
              <a:buNone/>
              <a:defRPr/>
            </a:pPr>
            <a:r>
              <a:rPr lang="zh-CN" sz="6000" b="0" u="none" strike="noStrike">
                <a:solidFill>
                  <a:schemeClr val="dk1"/>
                </a:solidFill>
                <a:latin typeface="微软雅黑"/>
                <a:ea typeface="微软雅黑"/>
              </a:rPr>
              <a:t>单击此处编辑母版标题样式</a:t>
            </a:r>
            <a:endParaRPr lang="en-US" sz="6000" b="0" u="none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39645722" name="PlaceHolder 2"/>
          <p:cNvSpPr>
            <a:spLocks noGrp="1"/>
          </p:cNvSpPr>
          <p:nvPr>
            <p:ph type="dt" idx="1"/>
          </p:nvPr>
        </p:nvSpPr>
        <p:spPr bwMode="auto"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latin typeface="微软雅黑"/>
                <a:ea typeface="微软雅黑"/>
              </a:defRPr>
            </a:lvl1pPr>
          </a:lstStyle>
          <a:p>
            <a:pPr indent="0">
              <a:lnSpc>
                <a:spcPct val="100000"/>
              </a:lnSpc>
              <a:buNone/>
              <a:defRPr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latin typeface="微软雅黑"/>
                <a:ea typeface="微软雅黑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4290743" name="PlaceHolder 3"/>
          <p:cNvSpPr>
            <a:spLocks noGrp="1"/>
          </p:cNvSpPr>
          <p:nvPr>
            <p:ph type="ftr" idx="2"/>
          </p:nvPr>
        </p:nvSpPr>
        <p:spPr bwMode="auto"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  <a:defRPr/>
            </a:pPr>
            <a:r>
              <a:rPr lang="en-US" sz="1400" b="0" u="none" strike="noStrike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1352651329" name="PlaceHolder 4"/>
          <p:cNvSpPr>
            <a:spLocks noGrp="1"/>
          </p:cNvSpPr>
          <p:nvPr>
            <p:ph type="sldNum" idx="3"/>
          </p:nvPr>
        </p:nvSpPr>
        <p:spPr bwMode="auto"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rgbClr val="898989"/>
                </a:solidFill>
                <a:latin typeface="微软雅黑"/>
                <a:ea typeface="微软雅黑"/>
              </a:defRPr>
            </a:lvl1pPr>
          </a:lstStyle>
          <a:p>
            <a:pPr indent="0" algn="r">
              <a:lnSpc>
                <a:spcPct val="100000"/>
              </a:lnSpc>
              <a:buNone/>
              <a:defRPr/>
            </a:pPr>
            <a:fld id="{30C03DBB-792F-4F01-8335-F07AEDF35490}" type="slidenum">
              <a:rPr lang="en-US" sz="1200" b="0" u="none" strike="noStrike">
                <a:solidFill>
                  <a:srgbClr val="898989"/>
                </a:solidFill>
                <a:latin typeface="微软雅黑"/>
                <a:ea typeface="微软雅黑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75871172" name="PlaceHolder 5"/>
          <p:cNvSpPr>
            <a:spLocks noGrp="1"/>
          </p:cNvSpPr>
          <p:nvPr>
            <p:ph type="body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800" b="0" u="none" strike="noStrike">
                <a:solidFill>
                  <a:schemeClr val="dk1"/>
                </a:solidFill>
                <a:latin typeface="微软雅黑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000" b="0" u="none" strike="noStrike">
                <a:solidFill>
                  <a:schemeClr val="dk1"/>
                </a:solidFill>
                <a:latin typeface="微软雅黑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800" b="0" u="none" strike="noStrike">
                <a:solidFill>
                  <a:schemeClr val="dk1"/>
                </a:solidFill>
                <a:latin typeface="微软雅黑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800" b="0" u="none" strike="noStrike">
                <a:solidFill>
                  <a:schemeClr val="dk1"/>
                </a:solidFill>
                <a:latin typeface="微软雅黑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u="none" strike="noStrike">
                <a:solidFill>
                  <a:schemeClr val="dk1"/>
                </a:solidFill>
                <a:latin typeface="微软雅黑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u="none" strike="noStrike">
                <a:solidFill>
                  <a:schemeClr val="dk1"/>
                </a:solidFill>
                <a:latin typeface="微软雅黑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u="none" strike="noStrike">
                <a:solidFill>
                  <a:schemeClr val="dk1"/>
                </a:solidFill>
                <a:latin typeface="微软雅黑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504897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userDrawn="1">
  <p:cSld name="1_空白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4875507" name="PlaceHolder 1"/>
          <p:cNvSpPr>
            <a:spLocks noGrp="1"/>
          </p:cNvSpPr>
          <p:nvPr>
            <p:ph type="dt" idx="25"/>
          </p:nvPr>
        </p:nvSpPr>
        <p:spPr bwMode="auto"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latin typeface="微软雅黑"/>
                <a:ea typeface="微软雅黑"/>
              </a:defRPr>
            </a:lvl1pPr>
          </a:lstStyle>
          <a:p>
            <a:pPr indent="0">
              <a:lnSpc>
                <a:spcPct val="100000"/>
              </a:lnSpc>
              <a:buNone/>
              <a:defRPr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latin typeface="微软雅黑"/>
                <a:ea typeface="微软雅黑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9016777" name="PlaceHolder 2"/>
          <p:cNvSpPr>
            <a:spLocks noGrp="1"/>
          </p:cNvSpPr>
          <p:nvPr>
            <p:ph type="ftr" idx="26"/>
          </p:nvPr>
        </p:nvSpPr>
        <p:spPr bwMode="auto"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  <a:defRPr/>
            </a:pPr>
            <a:r>
              <a:rPr lang="en-US" sz="1400" b="0" u="none" strike="noStrike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2053624184" name="PlaceHolder 3"/>
          <p:cNvSpPr>
            <a:spLocks noGrp="1"/>
          </p:cNvSpPr>
          <p:nvPr>
            <p:ph type="sldNum" idx="27"/>
          </p:nvPr>
        </p:nvSpPr>
        <p:spPr bwMode="auto"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numCol="1" spcCol="0" anchor="ctr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rgbClr val="898989"/>
                </a:solidFill>
                <a:latin typeface="微软雅黑"/>
                <a:ea typeface="微软雅黑"/>
              </a:defRPr>
            </a:lvl1pPr>
          </a:lstStyle>
          <a:p>
            <a:pPr indent="0" algn="r">
              <a:lnSpc>
                <a:spcPct val="100000"/>
              </a:lnSpc>
              <a:buNone/>
              <a:defRPr/>
            </a:pPr>
            <a:fld id="{C963EBF2-6211-4247-AB6B-075ECC2B28F1}" type="slidenum">
              <a:rPr lang="en-US" sz="1200" b="0" u="none" strike="noStrike">
                <a:solidFill>
                  <a:srgbClr val="898989"/>
                </a:solidFill>
                <a:latin typeface="微软雅黑"/>
                <a:ea typeface="微软雅黑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42309456" name="PlaceHolder 4"/>
          <p:cNvSpPr>
            <a:spLocks noGrp="1"/>
          </p:cNvSpPr>
          <p:nvPr>
            <p:ph type="title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  <a:defRPr/>
            </a:pPr>
            <a:r>
              <a:rPr lang="en-US" sz="4400" b="0" u="none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262106549" name="PlaceHolder 5"/>
          <p:cNvSpPr>
            <a:spLocks noGrp="1"/>
          </p:cNvSpPr>
          <p:nvPr>
            <p:ph type="body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800" b="0" u="none" strike="noStrike">
                <a:solidFill>
                  <a:schemeClr val="dk1"/>
                </a:solidFill>
                <a:latin typeface="微软雅黑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000" b="0" u="none" strike="noStrike">
                <a:solidFill>
                  <a:schemeClr val="dk1"/>
                </a:solidFill>
                <a:latin typeface="微软雅黑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800" b="0" u="none" strike="noStrike">
                <a:solidFill>
                  <a:schemeClr val="dk1"/>
                </a:solidFill>
                <a:latin typeface="微软雅黑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800" b="0" u="none" strike="noStrike">
                <a:solidFill>
                  <a:schemeClr val="dk1"/>
                </a:solidFill>
                <a:latin typeface="微软雅黑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u="none" strike="noStrike">
                <a:solidFill>
                  <a:schemeClr val="dk1"/>
                </a:solidFill>
                <a:latin typeface="微软雅黑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u="none" strike="noStrike">
                <a:solidFill>
                  <a:schemeClr val="dk1"/>
                </a:solidFill>
                <a:latin typeface="微软雅黑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u="none" strike="noStrike">
                <a:solidFill>
                  <a:schemeClr val="dk1"/>
                </a:solidFill>
                <a:latin typeface="微软雅黑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868350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C3B258-F792-467C-8952-6564F7F7A64C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232BDC5-71A1-4D20-8EF0-8F919F29C0C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9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E8ED0-4CC8-41FB-A813-AF3EE990F4EA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AE3268-E185-4A0B-A5A9-CD634315B01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1709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95B230-0B8A-4324-8096-B0A755B49C08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C879A5-D176-4ABC-9E08-BE7D148649D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748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F3C78F-01F3-4EBB-8C19-5282C12060D8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A41306-BA03-4BCE-9FF0-80456018BC5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95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828795-3798-49B7-99EE-351E9F40A0C4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707729-9787-46F8-B085-CA1F955117C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971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F77328-FDBE-4128-A06A-0E4EBD2AD1E0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5F54854-6997-4642-95D0-70E8C6EE6C3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297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8BD367-96EF-42E6-B24E-CA1E7E032EF0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8B825A-7E81-44C3-B3B9-3CE7C7317BE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75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C4923F-5CC1-47A1-8CDC-A5AB7535644B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A47B71-0CCF-4F19-BDED-D37F0E2613A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9807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EE8DB8C-8B3F-437E-8616-505C52744BCD}" type="datetimeFigureOut">
              <a:rPr lang="zh-CN" altLang="en-US"/>
              <a:pPr>
                <a:defRPr/>
              </a:pPr>
              <a:t>2025/6/10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80C1C8B-0847-42AA-878D-865D1C9E5090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1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notesSlide" Target="../notesSlides/notesSlide2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6" Type="http://schemas.openxmlformats.org/officeDocument/2006/relationships/tags" Target="../tags/tag6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3.png"/><Relationship Id="rId4" Type="http://schemas.openxmlformats.org/officeDocument/2006/relationships/hyperlink" Target="https://opencamp.cn/Tsinghua-hb/camp/2025summer/stage/2?tab=tea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ltralytics.com/glossary/accuracy" TargetMode="External"/><Relationship Id="rId3" Type="http://schemas.openxmlformats.org/officeDocument/2006/relationships/notesSlide" Target="../notesSlides/notesSlide6.xml"/><Relationship Id="rId7" Type="http://schemas.openxmlformats.org/officeDocument/2006/relationships/hyperlink" Target="https://www.ultralytics.com/blog/everything-you-need-to-know-about-computer-vision-in-2025" TargetMode="Externa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6" Type="http://schemas.openxmlformats.org/officeDocument/2006/relationships/hyperlink" Target="https://www.ultralytics.com/glossary/deep-learning-dl" TargetMode="External"/><Relationship Id="rId5" Type="http://schemas.openxmlformats.org/officeDocument/2006/relationships/hyperlink" Target="https://docs.ultralytics.com/zh/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6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329585" y="2612283"/>
            <a:ext cx="6340197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网球目</a:t>
            </a:r>
            <a:r>
              <a:rPr lang="zh-CN" altLang="en-US" sz="48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标检测实验报告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868920" y="3752395"/>
            <a:ext cx="4906340" cy="4078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50" dirty="0">
                <a:latin typeface="+mn-lt"/>
                <a:ea typeface="+mn-ea"/>
              </a:rPr>
              <a:t>汇报队伍</a:t>
            </a:r>
            <a:r>
              <a:rPr lang="en-US" altLang="zh-CN" sz="2050" dirty="0">
                <a:latin typeface="+mn-lt"/>
                <a:ea typeface="+mn-ea"/>
              </a:rPr>
              <a:t>: AI</a:t>
            </a:r>
            <a:r>
              <a:rPr lang="zh-CN" altLang="en-US" sz="2050" dirty="0">
                <a:latin typeface="+mn-lt"/>
                <a:ea typeface="+mn-ea"/>
              </a:rPr>
              <a:t>写的代码不队</a:t>
            </a:r>
            <a:endParaRPr lang="en-US" altLang="zh-CN" sz="2050" dirty="0">
              <a:latin typeface="+mn-lt"/>
              <a:ea typeface="+mn-ea"/>
            </a:endParaRPr>
          </a:p>
        </p:txBody>
      </p:sp>
      <p:grpSp>
        <p:nvGrpSpPr>
          <p:cNvPr id="6" name="组合 54"/>
          <p:cNvGrpSpPr/>
          <p:nvPr/>
        </p:nvGrpSpPr>
        <p:grpSpPr>
          <a:xfrm>
            <a:off x="6022164" y="5903160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7" name="L 形 6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" name="L 形 8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" name="L 形 9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等腰三角形 7"/>
          <p:cNvSpPr/>
          <p:nvPr/>
        </p:nvSpPr>
        <p:spPr>
          <a:xfrm rot="3259845">
            <a:off x="9952811" y="1690174"/>
            <a:ext cx="939800" cy="768350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 rot="10800000">
            <a:off x="1885036" y="2344705"/>
            <a:ext cx="6799262" cy="39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 rot="19459845">
            <a:off x="643277" y="2899889"/>
            <a:ext cx="1209600" cy="120939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3259845">
            <a:off x="909251" y="5843198"/>
            <a:ext cx="471487" cy="47160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7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 rot="3259845">
            <a:off x="10859221" y="2978980"/>
            <a:ext cx="504000" cy="503265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46" name="直接连接符 45"/>
          <p:cNvCxnSpPr/>
          <p:nvPr/>
        </p:nvCxnSpPr>
        <p:spPr>
          <a:xfrm>
            <a:off x="3329660" y="4179311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2944139" y="739417"/>
            <a:ext cx="5650569" cy="4122403"/>
            <a:chOff x="3072990" y="984084"/>
            <a:chExt cx="5651364" cy="4121380"/>
          </a:xfrm>
        </p:grpSpPr>
        <p:sp>
          <p:nvSpPr>
            <p:cNvPr id="180" name="矩形 179"/>
            <p:cNvSpPr/>
            <p:nvPr/>
          </p:nvSpPr>
          <p:spPr>
            <a:xfrm rot="1197552">
              <a:off x="3636008" y="1275143"/>
              <a:ext cx="824516" cy="823708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1" name="矩形 180"/>
            <p:cNvSpPr/>
            <p:nvPr/>
          </p:nvSpPr>
          <p:spPr>
            <a:xfrm rot="8972468">
              <a:off x="3072990" y="984084"/>
              <a:ext cx="403282" cy="4031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 rot="8972468">
              <a:off x="8238286" y="4619810"/>
              <a:ext cx="486068" cy="485654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1269822" y="1268687"/>
            <a:ext cx="8747303" cy="4247261"/>
            <a:chOff x="1597639" y="1406397"/>
            <a:chExt cx="8746801" cy="4246077"/>
          </a:xfrm>
        </p:grpSpPr>
        <p:sp>
          <p:nvSpPr>
            <p:cNvPr id="183" name="任意多边形 182"/>
            <p:cNvSpPr/>
            <p:nvPr/>
          </p:nvSpPr>
          <p:spPr>
            <a:xfrm rot="20711973">
              <a:off x="1597639" y="1406397"/>
              <a:ext cx="381519" cy="391593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184" name="等腰三角形 183"/>
            <p:cNvSpPr/>
            <p:nvPr/>
          </p:nvSpPr>
          <p:spPr>
            <a:xfrm rot="20678025">
              <a:off x="9577722" y="4987496"/>
              <a:ext cx="766718" cy="664978"/>
            </a:xfrm>
            <a:prstGeom prst="triangle">
              <a:avLst/>
            </a:prstGeom>
            <a:solidFill>
              <a:schemeClr val="accent5">
                <a:lumMod val="7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5" name="任意多边形 184"/>
            <p:cNvSpPr/>
            <p:nvPr/>
          </p:nvSpPr>
          <p:spPr>
            <a:xfrm rot="3259845">
              <a:off x="3104775" y="4464012"/>
              <a:ext cx="395177" cy="395977"/>
            </a:xfrm>
            <a:custGeom>
              <a:avLst/>
              <a:gdLst>
                <a:gd name="connsiteX0" fmla="*/ 0 w 470364"/>
                <a:gd name="connsiteY0" fmla="*/ 769750 h 769750"/>
                <a:gd name="connsiteX1" fmla="*/ 0 w 470364"/>
                <a:gd name="connsiteY1" fmla="*/ 3 h 769750"/>
                <a:gd name="connsiteX2" fmla="*/ 1 w 470364"/>
                <a:gd name="connsiteY2" fmla="*/ 0 h 769750"/>
                <a:gd name="connsiteX3" fmla="*/ 470364 w 470364"/>
                <a:gd name="connsiteY3" fmla="*/ 769750 h 7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364" h="769750">
                  <a:moveTo>
                    <a:pt x="0" y="769750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470364" y="769750"/>
                  </a:lnTo>
                  <a:close/>
                </a:path>
              </a:pathLst>
            </a:custGeom>
            <a:solidFill>
              <a:schemeClr val="accent5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0" name="矩形 59"/>
          <p:cNvSpPr/>
          <p:nvPr/>
        </p:nvSpPr>
        <p:spPr bwMode="auto">
          <a:xfrm rot="9252532">
            <a:off x="10996251" y="5562179"/>
            <a:ext cx="486000" cy="48577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" name="Isaac Shepard - Letting Go">
            <a:hlinkClick r:id="" action="ppaction://media"/>
            <a:extLst>
              <a:ext uri="{FF2B5EF4-FFF2-40B4-BE49-F238E27FC236}">
                <a16:creationId xmlns:a16="http://schemas.microsoft.com/office/drawing/2014/main" id="{410A112D-F3D8-4BEE-A53C-9BE9FA32EAB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79867" y="-808298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8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950"/>
                            </p:stCondLst>
                            <p:childTnLst>
                              <p:par>
                                <p:cTn id="3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345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395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445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4950"/>
                            </p:stCondLst>
                            <p:childTnLst>
                              <p:par>
                                <p:cTn id="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5450"/>
                            </p:stCondLst>
                            <p:childTnLst>
                              <p:par>
                                <p:cTn id="60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75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2" dur="375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4" grpId="0"/>
      <p:bldP spid="8" grpId="0" animBg="1"/>
      <p:bldP spid="15" grpId="0" animBg="1"/>
      <p:bldP spid="6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27817673" name="图片 33"/>
          <p:cNvPicPr/>
          <p:nvPr/>
        </p:nvPicPr>
        <p:blipFill>
          <a:blip r:embed="rId3"/>
          <a:srcRect t="2053" b="3953"/>
          <a:stretch/>
        </p:blipFill>
        <p:spPr bwMode="auto"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8381020" name="矩形 185"/>
          <p:cNvSpPr/>
          <p:nvPr/>
        </p:nvSpPr>
        <p:spPr bwMode="auto">
          <a:xfrm rot="10799990">
            <a:off x="8073720" y="6703200"/>
            <a:ext cx="4106518" cy="15444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2005649125" name="矩形 187"/>
          <p:cNvSpPr/>
          <p:nvPr/>
        </p:nvSpPr>
        <p:spPr bwMode="auto">
          <a:xfrm rot="10799990">
            <a:off x="4092480" y="6703200"/>
            <a:ext cx="3984120" cy="1544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50379156" name="矩形 188"/>
          <p:cNvSpPr/>
          <p:nvPr/>
        </p:nvSpPr>
        <p:spPr bwMode="auto">
          <a:xfrm rot="10799990">
            <a:off x="-37079" y="6703200"/>
            <a:ext cx="4141440" cy="1537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053422873" name="矩形 185"/>
          <p:cNvSpPr/>
          <p:nvPr/>
        </p:nvSpPr>
        <p:spPr bwMode="auto">
          <a:xfrm rot="10799990">
            <a:off x="8085600" y="-2160"/>
            <a:ext cx="4106518" cy="15444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444084654" name="矩形 187"/>
          <p:cNvSpPr/>
          <p:nvPr/>
        </p:nvSpPr>
        <p:spPr bwMode="auto">
          <a:xfrm rot="10799990">
            <a:off x="4104360" y="-2160"/>
            <a:ext cx="3984120" cy="1544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721807767" name="矩形 188"/>
          <p:cNvSpPr/>
          <p:nvPr/>
        </p:nvSpPr>
        <p:spPr bwMode="auto">
          <a:xfrm rot="10799990">
            <a:off x="-25200" y="-2160"/>
            <a:ext cx="4141440" cy="1537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pic>
        <p:nvPicPr>
          <p:cNvPr id="1867300325" name="图片 1867300324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09480" y="1943100"/>
            <a:ext cx="6798827" cy="3348037"/>
          </a:xfrm>
          <a:prstGeom prst="rect">
            <a:avLst/>
          </a:prstGeom>
        </p:spPr>
      </p:pic>
      <p:pic>
        <p:nvPicPr>
          <p:cNvPr id="1907737195" name="图片 1907737194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7507649" y="4493696"/>
            <a:ext cx="5132025" cy="2061906"/>
          </a:xfrm>
          <a:prstGeom prst="rect">
            <a:avLst/>
          </a:prstGeom>
        </p:spPr>
      </p:pic>
      <p:sp>
        <p:nvSpPr>
          <p:cNvPr id="1281960069" name="右箭头 28"/>
          <p:cNvSpPr/>
          <p:nvPr/>
        </p:nvSpPr>
        <p:spPr bwMode="auto">
          <a:xfrm>
            <a:off x="457200" y="311760"/>
            <a:ext cx="344160" cy="396360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200" b="0" u="none" strike="noStrike">
              <a:solidFill>
                <a:srgbClr val="FF0000"/>
              </a:solidFill>
              <a:latin typeface="微软雅黑"/>
              <a:ea typeface="微软雅黑"/>
            </a:endParaRPr>
          </a:p>
        </p:txBody>
      </p:sp>
      <p:sp>
        <p:nvSpPr>
          <p:cNvPr id="1124743717" name="文本框 29"/>
          <p:cNvSpPr/>
          <p:nvPr/>
        </p:nvSpPr>
        <p:spPr bwMode="auto">
          <a:xfrm>
            <a:off x="801720" y="228600"/>
            <a:ext cx="3695760" cy="57803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3200" b="1" u="none" strike="noStrike">
                <a:solidFill>
                  <a:schemeClr val="accent6">
                    <a:lumMod val="50000"/>
                  </a:schemeClr>
                </a:solidFill>
                <a:latin typeface="思源黑体 CN Light"/>
                <a:ea typeface="思源黑体 CN Light"/>
              </a:rPr>
              <a:t>项目结构</a:t>
            </a:r>
            <a:endParaRPr lang="en-US" sz="3200" b="0" u="none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6101144" name="图片 33"/>
          <p:cNvPicPr/>
          <p:nvPr/>
        </p:nvPicPr>
        <p:blipFill>
          <a:blip r:embed="rId3"/>
          <a:srcRect t="2053" b="3953"/>
          <a:stretch/>
        </p:blipFill>
        <p:spPr bwMode="auto"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85896639" name="矩形 22"/>
          <p:cNvSpPr/>
          <p:nvPr/>
        </p:nvSpPr>
        <p:spPr bwMode="auto">
          <a:xfrm>
            <a:off x="0" y="6702480"/>
            <a:ext cx="4103280" cy="15516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804110583" name="矩形 23"/>
          <p:cNvSpPr/>
          <p:nvPr/>
        </p:nvSpPr>
        <p:spPr bwMode="auto">
          <a:xfrm>
            <a:off x="4103640" y="6702480"/>
            <a:ext cx="4039920" cy="15516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2143054331" name="矩形 24"/>
          <p:cNvSpPr/>
          <p:nvPr/>
        </p:nvSpPr>
        <p:spPr bwMode="auto">
          <a:xfrm>
            <a:off x="8088480" y="6702480"/>
            <a:ext cx="4103280" cy="1551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924401910" name="右箭头 28"/>
          <p:cNvSpPr/>
          <p:nvPr/>
        </p:nvSpPr>
        <p:spPr bwMode="auto">
          <a:xfrm>
            <a:off x="457200" y="311760"/>
            <a:ext cx="344160" cy="396360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200" b="0" u="none" strike="noStrike">
              <a:solidFill>
                <a:srgbClr val="FF0000"/>
              </a:solidFill>
              <a:latin typeface="微软雅黑"/>
              <a:ea typeface="微软雅黑"/>
            </a:endParaRPr>
          </a:p>
        </p:txBody>
      </p:sp>
      <p:sp>
        <p:nvSpPr>
          <p:cNvPr id="2039273756" name="文本框 29"/>
          <p:cNvSpPr/>
          <p:nvPr/>
        </p:nvSpPr>
        <p:spPr bwMode="auto">
          <a:xfrm>
            <a:off x="801720" y="228600"/>
            <a:ext cx="3687480" cy="57803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sz="3200" b="1" u="none" strike="noStrike">
                <a:solidFill>
                  <a:schemeClr val="accent6">
                    <a:lumMod val="50000"/>
                  </a:schemeClr>
                </a:solidFill>
                <a:latin typeface="思源黑体 CN Light"/>
                <a:ea typeface="思源黑体 CN Light"/>
              </a:rPr>
              <a:t>数据准备和增强</a:t>
            </a:r>
            <a:endParaRPr lang="en-US" sz="32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220621" name="矩形 185"/>
          <p:cNvSpPr/>
          <p:nvPr/>
        </p:nvSpPr>
        <p:spPr bwMode="auto">
          <a:xfrm rot="10800000">
            <a:off x="8085600" y="-2160"/>
            <a:ext cx="4106519" cy="15444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77472468" name="矩形 187"/>
          <p:cNvSpPr/>
          <p:nvPr/>
        </p:nvSpPr>
        <p:spPr bwMode="auto">
          <a:xfrm rot="10800000">
            <a:off x="4104360" y="-2160"/>
            <a:ext cx="3984120" cy="1544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241329501" name="矩形 188"/>
          <p:cNvSpPr/>
          <p:nvPr/>
        </p:nvSpPr>
        <p:spPr bwMode="auto">
          <a:xfrm rot="10800000">
            <a:off x="-25200" y="-2160"/>
            <a:ext cx="4141440" cy="153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952461677" name="TextBox 2"/>
          <p:cNvSpPr/>
          <p:nvPr/>
        </p:nvSpPr>
        <p:spPr bwMode="auto">
          <a:xfrm>
            <a:off x="8886239" y="2856599"/>
            <a:ext cx="2202809" cy="864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 fontScale="85000" lnSpcReduction="10000"/>
          </a:bodyPr>
          <a:lstStyle/>
          <a:p>
            <a:pPr>
              <a:lnSpc>
                <a:spcPct val="120000"/>
              </a:lnSpc>
              <a:tabLst>
                <a:tab pos="0" algn="l"/>
              </a:tabLst>
              <a:defRPr/>
            </a:pPr>
            <a:r>
              <a:rPr sz="1100" b="0" i="0" u="none">
                <a:solidFill>
                  <a:srgbClr val="000000"/>
                </a:solidFill>
                <a:latin typeface="DejaVu Sans"/>
                <a:ea typeface="DejaVu Sans"/>
                <a:cs typeface="DejaVu Sans"/>
              </a:rPr>
              <a:t>主要通过 数据增强、模型优化、后处理技巧 三方面实现。通过 数据增强 提升模型鲁棒性</a:t>
            </a:r>
            <a:r>
              <a:rPr lang="en-US" sz="1100" b="0" u="none" strike="noStrike">
                <a:solidFill>
                  <a:schemeClr val="dk1"/>
                </a:solidFill>
                <a:latin typeface="DejaVu Sans"/>
                <a:ea typeface="DejaVu Sans"/>
                <a:cs typeface="DejaVu Sans"/>
              </a:rPr>
              <a:t>，小目标增强暂未实现</a:t>
            </a:r>
            <a:endParaRPr sz="1100" b="0" u="none" strike="noStrike">
              <a:solidFill>
                <a:srgbClr val="000000"/>
              </a:solidFill>
              <a:latin typeface="DejaVu Sans"/>
              <a:cs typeface="DejaVu Sans"/>
            </a:endParaRPr>
          </a:p>
        </p:txBody>
      </p:sp>
      <p:sp>
        <p:nvSpPr>
          <p:cNvPr id="1798569812" name="TextBox 3"/>
          <p:cNvSpPr/>
          <p:nvPr/>
        </p:nvSpPr>
        <p:spPr bwMode="auto">
          <a:xfrm>
            <a:off x="8949240" y="2575080"/>
            <a:ext cx="891913" cy="3211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1400" b="1" u="none" strike="noStrike">
                <a:solidFill>
                  <a:schemeClr val="dk1"/>
                </a:solidFill>
                <a:latin typeface="Arial"/>
                <a:ea typeface="宋体"/>
              </a:rPr>
              <a:t>识别增强</a:t>
            </a:r>
            <a:endParaRPr lang="en-US" sz="14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1740627" name="Oval 5"/>
          <p:cNvSpPr/>
          <p:nvPr/>
        </p:nvSpPr>
        <p:spPr bwMode="auto">
          <a:xfrm>
            <a:off x="5237640" y="2993040"/>
            <a:ext cx="1887120" cy="1887120"/>
          </a:xfrm>
          <a:prstGeom prst="ellipse">
            <a:avLst/>
          </a:prstGeom>
          <a:noFill/>
          <a:ln w="28575">
            <a:solidFill>
              <a:srgbClr val="778495">
                <a:lumMod val="40000"/>
                <a:lumOff val="60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652156032" name="Oval 7"/>
          <p:cNvSpPr/>
          <p:nvPr/>
        </p:nvSpPr>
        <p:spPr bwMode="auto">
          <a:xfrm>
            <a:off x="4947120" y="2702519"/>
            <a:ext cx="2468160" cy="2468160"/>
          </a:xfrm>
          <a:prstGeom prst="ellipse">
            <a:avLst/>
          </a:prstGeom>
          <a:noFill/>
          <a:ln w="28575">
            <a:solidFill>
              <a:srgbClr val="778495">
                <a:lumMod val="40000"/>
                <a:lumOff val="60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549976399" name="Oval 8"/>
          <p:cNvSpPr/>
          <p:nvPr/>
        </p:nvSpPr>
        <p:spPr bwMode="auto">
          <a:xfrm>
            <a:off x="4656600" y="2412000"/>
            <a:ext cx="3048840" cy="3048840"/>
          </a:xfrm>
          <a:prstGeom prst="ellipse">
            <a:avLst/>
          </a:prstGeom>
          <a:noFill/>
          <a:ln w="28575">
            <a:solidFill>
              <a:srgbClr val="778495">
                <a:lumMod val="40000"/>
                <a:lumOff val="60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093586480" name="Oval 11"/>
          <p:cNvSpPr/>
          <p:nvPr/>
        </p:nvSpPr>
        <p:spPr bwMode="auto">
          <a:xfrm>
            <a:off x="4366440" y="2121840"/>
            <a:ext cx="3629880" cy="3629880"/>
          </a:xfrm>
          <a:prstGeom prst="ellipse">
            <a:avLst/>
          </a:prstGeom>
          <a:noFill/>
          <a:ln w="28575">
            <a:solidFill>
              <a:srgbClr val="778495">
                <a:lumMod val="40000"/>
                <a:lumOff val="60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grpSp>
        <p:nvGrpSpPr>
          <p:cNvPr id="706169946" name="组合 2"/>
          <p:cNvGrpSpPr/>
          <p:nvPr/>
        </p:nvGrpSpPr>
        <p:grpSpPr bwMode="auto">
          <a:xfrm>
            <a:off x="6837120" y="3380400"/>
            <a:ext cx="382087" cy="377280"/>
            <a:chOff x="0" y="0"/>
            <a:chExt cx="382087" cy="377280"/>
          </a:xfrm>
        </p:grpSpPr>
        <p:sp>
          <p:nvSpPr>
            <p:cNvPr id="499" name="Oval 6"/>
            <p:cNvSpPr/>
            <p:nvPr/>
          </p:nvSpPr>
          <p:spPr bwMode="auto">
            <a:xfrm>
              <a:off x="0" y="0"/>
              <a:ext cx="377280" cy="3772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500" name="TextBox 13"/>
            <p:cNvSpPr/>
            <p:nvPr/>
          </p:nvSpPr>
          <p:spPr bwMode="auto">
            <a:xfrm>
              <a:off x="3600" y="32759"/>
              <a:ext cx="378487" cy="308159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normAutofit/>
            </a:bodyPr>
            <a:lstStyle/>
            <a:p>
              <a:pPr>
                <a:lnSpc>
                  <a:spcPct val="100000"/>
                </a:lnSpc>
                <a:defRPr/>
              </a:pPr>
              <a:r>
                <a:rPr lang="id-ID" sz="1400" b="1" u="none" strike="noStrike">
                  <a:solidFill>
                    <a:schemeClr val="lt1"/>
                  </a:solidFill>
                  <a:latin typeface="Arial"/>
                  <a:ea typeface="宋体"/>
                </a:rPr>
                <a:t>0</a:t>
              </a:r>
              <a:r>
                <a:rPr lang="en-US" sz="1400" b="1" u="none" strike="noStrike">
                  <a:solidFill>
                    <a:schemeClr val="lt1"/>
                  </a:solidFill>
                  <a:latin typeface="Arial"/>
                  <a:ea typeface="宋体"/>
                </a:rPr>
                <a:t>3</a:t>
              </a:r>
              <a:endParaRPr lang="en-US" sz="1400" b="0" u="none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27424647" name="组合 1"/>
          <p:cNvGrpSpPr/>
          <p:nvPr/>
        </p:nvGrpSpPr>
        <p:grpSpPr bwMode="auto">
          <a:xfrm>
            <a:off x="4986720" y="3042000"/>
            <a:ext cx="381959" cy="377280"/>
            <a:chOff x="0" y="0"/>
            <a:chExt cx="381959" cy="377280"/>
          </a:xfrm>
        </p:grpSpPr>
        <p:sp>
          <p:nvSpPr>
            <p:cNvPr id="502" name="Oval 9"/>
            <p:cNvSpPr/>
            <p:nvPr/>
          </p:nvSpPr>
          <p:spPr bwMode="auto">
            <a:xfrm>
              <a:off x="4679" y="0"/>
              <a:ext cx="377280" cy="37728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503" name="TextBox 14"/>
            <p:cNvSpPr/>
            <p:nvPr/>
          </p:nvSpPr>
          <p:spPr bwMode="auto">
            <a:xfrm>
              <a:off x="0" y="32400"/>
              <a:ext cx="378487" cy="308159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normAutofit/>
            </a:bodyPr>
            <a:lstStyle/>
            <a:p>
              <a:pPr>
                <a:lnSpc>
                  <a:spcPct val="100000"/>
                </a:lnSpc>
                <a:defRPr/>
              </a:pPr>
              <a:r>
                <a:rPr lang="id-ID" sz="1400" b="1" u="none" strike="noStrike">
                  <a:solidFill>
                    <a:schemeClr val="lt1"/>
                  </a:solidFill>
                  <a:latin typeface="Arial"/>
                  <a:ea typeface="宋体"/>
                </a:rPr>
                <a:t>0</a:t>
              </a:r>
              <a:r>
                <a:rPr lang="en-US" sz="1400" b="1" u="none" strike="noStrike">
                  <a:solidFill>
                    <a:schemeClr val="lt1"/>
                  </a:solidFill>
                  <a:latin typeface="Arial"/>
                  <a:ea typeface="宋体"/>
                </a:rPr>
                <a:t>1</a:t>
              </a:r>
              <a:endParaRPr lang="en-US" sz="1400" b="0" u="none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539284133" name="组合 3"/>
          <p:cNvGrpSpPr/>
          <p:nvPr/>
        </p:nvGrpSpPr>
        <p:grpSpPr bwMode="auto">
          <a:xfrm>
            <a:off x="4661279" y="4955039"/>
            <a:ext cx="382087" cy="377280"/>
            <a:chOff x="0" y="0"/>
            <a:chExt cx="382087" cy="377280"/>
          </a:xfrm>
        </p:grpSpPr>
        <p:sp>
          <p:nvSpPr>
            <p:cNvPr id="508" name="Oval 12"/>
            <p:cNvSpPr/>
            <p:nvPr/>
          </p:nvSpPr>
          <p:spPr bwMode="auto">
            <a:xfrm>
              <a:off x="0" y="0"/>
              <a:ext cx="377280" cy="37728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509" name="TextBox 16"/>
            <p:cNvSpPr/>
            <p:nvPr/>
          </p:nvSpPr>
          <p:spPr bwMode="auto">
            <a:xfrm>
              <a:off x="3600" y="32760"/>
              <a:ext cx="378487" cy="309239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normAutofit/>
            </a:bodyPr>
            <a:lstStyle/>
            <a:p>
              <a:pPr>
                <a:lnSpc>
                  <a:spcPct val="100000"/>
                </a:lnSpc>
                <a:defRPr/>
              </a:pPr>
              <a:r>
                <a:rPr lang="id-ID" sz="1400" b="1" u="none" strike="noStrike">
                  <a:solidFill>
                    <a:schemeClr val="lt1"/>
                  </a:solidFill>
                  <a:latin typeface="Arial"/>
                  <a:ea typeface="宋体"/>
                </a:rPr>
                <a:t>0</a:t>
              </a:r>
              <a:r>
                <a:rPr lang="en-US" sz="1400" b="1" u="none" strike="noStrike">
                  <a:solidFill>
                    <a:schemeClr val="lt1"/>
                  </a:solidFill>
                  <a:latin typeface="Arial"/>
                  <a:ea typeface="宋体"/>
                </a:rPr>
                <a:t>2</a:t>
              </a:r>
              <a:endParaRPr lang="en-US" sz="1400" b="0" u="none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382893360" name="TextBox 19"/>
          <p:cNvSpPr/>
          <p:nvPr/>
        </p:nvSpPr>
        <p:spPr bwMode="auto">
          <a:xfrm>
            <a:off x="1274759" y="2644920"/>
            <a:ext cx="2029320" cy="68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 fontScale="92500" lnSpcReduction="3000"/>
          </a:bodyPr>
          <a:lstStyle/>
          <a:p>
            <a:pPr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代码使用了 YOLOv8 的预训练模型（</a:t>
            </a:r>
            <a:r>
              <a:rPr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yolov8n.pt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）作为基础模型，而非从零开始训练</a:t>
            </a:r>
            <a:endParaRPr/>
          </a:p>
        </p:txBody>
      </p:sp>
      <p:sp>
        <p:nvSpPr>
          <p:cNvPr id="1887651301" name="TextBox 20"/>
          <p:cNvSpPr/>
          <p:nvPr/>
        </p:nvSpPr>
        <p:spPr bwMode="auto">
          <a:xfrm>
            <a:off x="2299168" y="2363400"/>
            <a:ext cx="1069711" cy="30959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rm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zh-CN" sz="1400" b="1" i="0" u="none" strike="noStrike" cap="none" spc="0">
                <a:solidFill>
                  <a:schemeClr val="dk1"/>
                </a:solidFill>
                <a:latin typeface="宋体"/>
                <a:ea typeface="宋体"/>
                <a:cs typeface="宋体"/>
              </a:rPr>
              <a:t>数据集构建</a:t>
            </a:r>
            <a:endParaRPr lang="en-US" sz="14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863927" name="TextBox 21"/>
          <p:cNvSpPr/>
          <p:nvPr/>
        </p:nvSpPr>
        <p:spPr bwMode="auto">
          <a:xfrm>
            <a:off x="591840" y="5164560"/>
            <a:ext cx="2712240" cy="127259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normAutofit fontScale="92500" lnSpcReduction="10000"/>
          </a:bodyPr>
          <a:lstStyle/>
          <a:p>
            <a:pPr algn="r">
              <a:lnSpc>
                <a:spcPct val="120000"/>
              </a:lnSpc>
              <a:tabLst>
                <a:tab pos="0" algn="l"/>
              </a:tabLst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数据集: 使⽤⼀个⾃定义的、专⻔针对 tennis_ball 单⼀类别的图像数 据集。 数据格式: 数据集被处理成 YOLO TXT 格式。 数据划分: 数据集被划分为训练集 (train) 和验证集 (val)。</a:t>
            </a:r>
            <a:endParaRPr sz="16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4309718" name="TextBox 22"/>
          <p:cNvSpPr/>
          <p:nvPr/>
        </p:nvSpPr>
        <p:spPr bwMode="auto">
          <a:xfrm>
            <a:off x="2450326" y="4878000"/>
            <a:ext cx="891913" cy="30815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rm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zh-CN" sz="1400" b="1" i="0" u="none" strike="noStrike" cap="none" spc="0">
                <a:solidFill>
                  <a:schemeClr val="dk1"/>
                </a:solidFill>
                <a:latin typeface="宋体"/>
                <a:ea typeface="宋体"/>
                <a:cs typeface="宋体"/>
              </a:rPr>
              <a:t>数据划分</a:t>
            </a:r>
            <a:endParaRPr lang="en-US" sz="1400" b="0" u="none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643648380" name="Group 25"/>
          <p:cNvGrpSpPr/>
          <p:nvPr/>
        </p:nvGrpSpPr>
        <p:grpSpPr bwMode="auto">
          <a:xfrm>
            <a:off x="8661960" y="2660400"/>
            <a:ext cx="213840" cy="340920"/>
            <a:chOff x="8661960" y="2660400"/>
            <a:chExt cx="213840" cy="340920"/>
          </a:xfrm>
        </p:grpSpPr>
        <p:sp>
          <p:nvSpPr>
            <p:cNvPr id="526" name="Freeform: Shape 44"/>
            <p:cNvSpPr/>
            <p:nvPr/>
          </p:nvSpPr>
          <p:spPr bwMode="auto">
            <a:xfrm>
              <a:off x="8661960" y="2660400"/>
              <a:ext cx="213840" cy="340920"/>
            </a:xfrm>
            <a:custGeom>
              <a:avLst/>
              <a:gdLst>
                <a:gd name="textAreaLeft" fmla="*/ 0 w 213840"/>
                <a:gd name="textAreaRight" fmla="*/ 214200 w 213840"/>
                <a:gd name="textAreaTop" fmla="*/ 0 h 340920"/>
                <a:gd name="textAreaBottom" fmla="*/ 341280 h 340920"/>
                <a:gd name="GluePoint1X" fmla="*/ 68 w 80"/>
                <a:gd name="GluePoint1Y" fmla="*/ 0 h 128"/>
                <a:gd name="GluePoint2X" fmla="*/ 11 w 80"/>
                <a:gd name="GluePoint2Y" fmla="*/ 0 h 128"/>
                <a:gd name="GluePoint3X" fmla="*/ 0 w 80"/>
                <a:gd name="GluePoint3Y" fmla="*/ 11 h 128"/>
                <a:gd name="GluePoint4X" fmla="*/ 0 w 80"/>
                <a:gd name="GluePoint4Y" fmla="*/ 116 h 128"/>
                <a:gd name="GluePoint5X" fmla="*/ 11 w 80"/>
                <a:gd name="GluePoint5Y" fmla="*/ 128 h 128"/>
                <a:gd name="GluePoint6X" fmla="*/ 68 w 80"/>
                <a:gd name="GluePoint6Y" fmla="*/ 128 h 128"/>
                <a:gd name="GluePoint7X" fmla="*/ 80 w 80"/>
                <a:gd name="GluePoint7Y" fmla="*/ 116 h 128"/>
                <a:gd name="GluePoint8X" fmla="*/ 80 w 80"/>
                <a:gd name="GluePoint8Y" fmla="*/ 11 h 128"/>
                <a:gd name="GluePoint9X" fmla="*/ 68 w 80"/>
                <a:gd name="GluePoint9Y" fmla="*/ 0 h 128"/>
                <a:gd name="GluePoint10X" fmla="*/ 72 w 80"/>
                <a:gd name="GluePoint10Y" fmla="*/ 116 h 128"/>
                <a:gd name="GluePoint11X" fmla="*/ 68 w 80"/>
                <a:gd name="GluePoint11Y" fmla="*/ 120 h 128"/>
                <a:gd name="GluePoint12X" fmla="*/ 11 w 80"/>
                <a:gd name="GluePoint12Y" fmla="*/ 120 h 128"/>
                <a:gd name="GluePoint13X" fmla="*/ 8 w 80"/>
                <a:gd name="GluePoint13Y" fmla="*/ 116 h 128"/>
                <a:gd name="GluePoint14X" fmla="*/ 8 w 80"/>
                <a:gd name="GluePoint14Y" fmla="*/ 11 h 128"/>
                <a:gd name="GluePoint15X" fmla="*/ 11 w 80"/>
                <a:gd name="GluePoint15Y" fmla="*/ 8 h 128"/>
                <a:gd name="GluePoint16X" fmla="*/ 68 w 80"/>
                <a:gd name="GluePoint16Y" fmla="*/ 8 h 128"/>
                <a:gd name="GluePoint17X" fmla="*/ 72 w 80"/>
                <a:gd name="GluePoint17Y" fmla="*/ 11 h 128"/>
                <a:gd name="GluePoint18X" fmla="*/ 72 w 80"/>
                <a:gd name="GluePoint18Y" fmla="*/ 116 h 128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  <a:cxn ang="0">
                  <a:pos x="GluePoint8X" y="GluePoint8Y"/>
                </a:cxn>
                <a:cxn ang="0">
                  <a:pos x="GluePoint9X" y="GluePoint9Y"/>
                </a:cxn>
                <a:cxn ang="0">
                  <a:pos x="GluePoint10X" y="GluePoint10Y"/>
                </a:cxn>
                <a:cxn ang="0">
                  <a:pos x="GluePoint11X" y="GluePoint11Y"/>
                </a:cxn>
                <a:cxn ang="0">
                  <a:pos x="GluePoint12X" y="GluePoint12Y"/>
                </a:cxn>
                <a:cxn ang="0">
                  <a:pos x="GluePoint13X" y="GluePoint13Y"/>
                </a:cxn>
                <a:cxn ang="0">
                  <a:pos x="GluePoint14X" y="GluePoint14Y"/>
                </a:cxn>
                <a:cxn ang="0">
                  <a:pos x="GluePoint15X" y="GluePoint15Y"/>
                </a:cxn>
                <a:cxn ang="0">
                  <a:pos x="GluePoint16X" y="GluePoint16Y"/>
                </a:cxn>
                <a:cxn ang="0">
                  <a:pos x="GluePoint17X" y="GluePoint17Y"/>
                </a:cxn>
                <a:cxn ang="0">
                  <a:pos x="GluePoint18X" y="GluePoint18Y"/>
                </a:cxn>
              </a:cxnLst>
              <a:rect l="textAreaLeft" t="textAreaTop" r="textAreaRight" b="textAreaBottom"/>
              <a:pathLst>
                <a:path w="80" h="128" extrusionOk="0">
                  <a:moveTo>
                    <a:pt x="68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3"/>
                    <a:pt x="5" y="128"/>
                    <a:pt x="11" y="128"/>
                  </a:cubicBezTo>
                  <a:cubicBezTo>
                    <a:pt x="68" y="128"/>
                    <a:pt x="68" y="128"/>
                    <a:pt x="68" y="128"/>
                  </a:cubicBezTo>
                  <a:cubicBezTo>
                    <a:pt x="75" y="128"/>
                    <a:pt x="80" y="123"/>
                    <a:pt x="80" y="116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5"/>
                    <a:pt x="75" y="0"/>
                    <a:pt x="68" y="0"/>
                  </a:cubicBezTo>
                  <a:close/>
                  <a:moveTo>
                    <a:pt x="72" y="116"/>
                  </a:moveTo>
                  <a:cubicBezTo>
                    <a:pt x="72" y="118"/>
                    <a:pt x="70" y="120"/>
                    <a:pt x="68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9" y="120"/>
                    <a:pt x="8" y="118"/>
                    <a:pt x="8" y="116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70" y="8"/>
                    <a:pt x="72" y="9"/>
                    <a:pt x="72" y="11"/>
                  </a:cubicBezTo>
                  <a:lnTo>
                    <a:pt x="72" y="116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dk1"/>
                </a:solidFill>
                <a:latin typeface="Arial"/>
                <a:ea typeface="宋体"/>
              </a:endParaRPr>
            </a:p>
          </p:txBody>
        </p:sp>
        <p:sp>
          <p:nvSpPr>
            <p:cNvPr id="527" name="Freeform: Shape 45"/>
            <p:cNvSpPr/>
            <p:nvPr/>
          </p:nvSpPr>
          <p:spPr bwMode="auto">
            <a:xfrm>
              <a:off x="8704800" y="2714400"/>
              <a:ext cx="128160" cy="223560"/>
            </a:xfrm>
            <a:custGeom>
              <a:avLst/>
              <a:gdLst>
                <a:gd name="textAreaLeft" fmla="*/ 0 w 128160"/>
                <a:gd name="textAreaRight" fmla="*/ 128520 w 128160"/>
                <a:gd name="textAreaTop" fmla="*/ 0 h 223560"/>
                <a:gd name="textAreaBottom" fmla="*/ 223920 h 223560"/>
                <a:gd name="GluePoint1X" fmla="*/ 40 w 48"/>
                <a:gd name="GluePoint1Y" fmla="*/ 0 h 84"/>
                <a:gd name="GluePoint2X" fmla="*/ 7 w 48"/>
                <a:gd name="GluePoint2Y" fmla="*/ 0 h 84"/>
                <a:gd name="GluePoint3X" fmla="*/ 7 w 48"/>
                <a:gd name="GluePoint3Y" fmla="*/ 0 h 84"/>
                <a:gd name="GluePoint4X" fmla="*/ 7 w 48"/>
                <a:gd name="GluePoint4Y" fmla="*/ 0 h 84"/>
                <a:gd name="GluePoint5X" fmla="*/ 0 w 48"/>
                <a:gd name="GluePoint5Y" fmla="*/ 7 h 84"/>
                <a:gd name="GluePoint6X" fmla="*/ 0 w 48"/>
                <a:gd name="GluePoint6Y" fmla="*/ 76 h 84"/>
                <a:gd name="GluePoint7X" fmla="*/ 7 w 48"/>
                <a:gd name="GluePoint7Y" fmla="*/ 84 h 84"/>
                <a:gd name="GluePoint8X" fmla="*/ 40 w 48"/>
                <a:gd name="GluePoint8Y" fmla="*/ 84 h 84"/>
                <a:gd name="GluePoint9X" fmla="*/ 48 w 48"/>
                <a:gd name="GluePoint9Y" fmla="*/ 76 h 84"/>
                <a:gd name="GluePoint10X" fmla="*/ 48 w 48"/>
                <a:gd name="GluePoint10Y" fmla="*/ 7 h 84"/>
                <a:gd name="GluePoint11X" fmla="*/ 40 w 48"/>
                <a:gd name="GluePoint11Y" fmla="*/ 0 h 84"/>
                <a:gd name="GluePoint12X" fmla="*/ 44 w 48"/>
                <a:gd name="GluePoint12Y" fmla="*/ 76 h 84"/>
                <a:gd name="GluePoint13X" fmla="*/ 40 w 48"/>
                <a:gd name="GluePoint13Y" fmla="*/ 80 h 84"/>
                <a:gd name="GluePoint14X" fmla="*/ 7 w 48"/>
                <a:gd name="GluePoint14Y" fmla="*/ 80 h 84"/>
                <a:gd name="GluePoint15X" fmla="*/ 4 w 48"/>
                <a:gd name="GluePoint15Y" fmla="*/ 76 h 84"/>
                <a:gd name="GluePoint16X" fmla="*/ 4 w 48"/>
                <a:gd name="GluePoint16Y" fmla="*/ 7 h 84"/>
                <a:gd name="GluePoint17X" fmla="*/ 7 w 48"/>
                <a:gd name="GluePoint17Y" fmla="*/ 4 h 84"/>
                <a:gd name="GluePoint18X" fmla="*/ 40 w 48"/>
                <a:gd name="GluePoint18Y" fmla="*/ 4 h 84"/>
                <a:gd name="GluePoint19X" fmla="*/ 44 w 48"/>
                <a:gd name="GluePoint19Y" fmla="*/ 7 h 84"/>
                <a:gd name="GluePoint20X" fmla="*/ 44 w 48"/>
                <a:gd name="GluePoint20Y" fmla="*/ 76 h 84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  <a:cxn ang="0">
                  <a:pos x="GluePoint8X" y="GluePoint8Y"/>
                </a:cxn>
                <a:cxn ang="0">
                  <a:pos x="GluePoint9X" y="GluePoint9Y"/>
                </a:cxn>
                <a:cxn ang="0">
                  <a:pos x="GluePoint10X" y="GluePoint10Y"/>
                </a:cxn>
                <a:cxn ang="0">
                  <a:pos x="GluePoint11X" y="GluePoint11Y"/>
                </a:cxn>
                <a:cxn ang="0">
                  <a:pos x="GluePoint12X" y="GluePoint12Y"/>
                </a:cxn>
                <a:cxn ang="0">
                  <a:pos x="GluePoint13X" y="GluePoint13Y"/>
                </a:cxn>
                <a:cxn ang="0">
                  <a:pos x="GluePoint14X" y="GluePoint14Y"/>
                </a:cxn>
                <a:cxn ang="0">
                  <a:pos x="GluePoint15X" y="GluePoint15Y"/>
                </a:cxn>
                <a:cxn ang="0">
                  <a:pos x="GluePoint16X" y="GluePoint16Y"/>
                </a:cxn>
                <a:cxn ang="0">
                  <a:pos x="GluePoint17X" y="GluePoint17Y"/>
                </a:cxn>
                <a:cxn ang="0">
                  <a:pos x="GluePoint18X" y="GluePoint18Y"/>
                </a:cxn>
                <a:cxn ang="0">
                  <a:pos x="GluePoint19X" y="GluePoint19Y"/>
                </a:cxn>
                <a:cxn ang="0">
                  <a:pos x="GluePoint20X" y="GluePoint20Y"/>
                </a:cxn>
              </a:cxnLst>
              <a:rect l="textAreaLeft" t="textAreaTop" r="textAreaRight" b="textAreaBottom"/>
              <a:pathLst>
                <a:path w="48" h="84" extrusionOk="0">
                  <a:moveTo>
                    <a:pt x="4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0"/>
                    <a:pt x="3" y="84"/>
                    <a:pt x="7" y="84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4" y="84"/>
                    <a:pt x="48" y="80"/>
                    <a:pt x="48" y="76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3"/>
                    <a:pt x="44" y="0"/>
                    <a:pt x="40" y="0"/>
                  </a:cubicBezTo>
                  <a:close/>
                  <a:moveTo>
                    <a:pt x="44" y="76"/>
                  </a:moveTo>
                  <a:cubicBezTo>
                    <a:pt x="44" y="78"/>
                    <a:pt x="42" y="80"/>
                    <a:pt x="40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5" y="80"/>
                    <a:pt x="4" y="78"/>
                    <a:pt x="4" y="7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2" y="4"/>
                    <a:pt x="44" y="5"/>
                    <a:pt x="44" y="7"/>
                  </a:cubicBezTo>
                  <a:lnTo>
                    <a:pt x="44" y="76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dk1"/>
                </a:solidFill>
                <a:latin typeface="Arial"/>
                <a:ea typeface="宋体"/>
              </a:endParaRPr>
            </a:p>
          </p:txBody>
        </p:sp>
        <p:sp>
          <p:nvSpPr>
            <p:cNvPr id="528" name="Freeform: Shape 46"/>
            <p:cNvSpPr/>
            <p:nvPr/>
          </p:nvSpPr>
          <p:spPr bwMode="auto">
            <a:xfrm>
              <a:off x="8747640" y="2692080"/>
              <a:ext cx="42480" cy="10800"/>
            </a:xfrm>
            <a:custGeom>
              <a:avLst/>
              <a:gdLst>
                <a:gd name="textAreaLeft" fmla="*/ 0 w 42480"/>
                <a:gd name="textAreaRight" fmla="*/ 42840 w 42480"/>
                <a:gd name="textAreaTop" fmla="*/ 0 h 10800"/>
                <a:gd name="textAreaBottom" fmla="*/ 11160 h 10800"/>
                <a:gd name="GluePoint1X" fmla="*/ 2 w 16"/>
                <a:gd name="GluePoint1Y" fmla="*/ 4 h 4"/>
                <a:gd name="GluePoint2X" fmla="*/ 14 w 16"/>
                <a:gd name="GluePoint2Y" fmla="*/ 4 h 4"/>
                <a:gd name="GluePoint3X" fmla="*/ 16 w 16"/>
                <a:gd name="GluePoint3Y" fmla="*/ 2 h 4"/>
                <a:gd name="GluePoint4X" fmla="*/ 14 w 16"/>
                <a:gd name="GluePoint4Y" fmla="*/ 0 h 4"/>
                <a:gd name="GluePoint5X" fmla="*/ 2 w 16"/>
                <a:gd name="GluePoint5Y" fmla="*/ 0 h 4"/>
                <a:gd name="GluePoint6X" fmla="*/ 0 w 16"/>
                <a:gd name="GluePoint6Y" fmla="*/ 2 h 4"/>
                <a:gd name="GluePoint7X" fmla="*/ 2 w 16"/>
                <a:gd name="GluePoint7Y" fmla="*/ 4 h 4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</a:cxnLst>
              <a:rect l="textAreaLeft" t="textAreaTop" r="textAreaRight" b="textAreaBottom"/>
              <a:pathLst>
                <a:path w="16" h="4" extrusionOk="0">
                  <a:moveTo>
                    <a:pt x="2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3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-33840" rIns="90000" bIns="-3384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dk1"/>
                </a:solidFill>
                <a:latin typeface="Arial"/>
                <a:ea typeface="宋体"/>
              </a:endParaRPr>
            </a:p>
          </p:txBody>
        </p:sp>
        <p:sp>
          <p:nvSpPr>
            <p:cNvPr id="529" name="Oval 47"/>
            <p:cNvSpPr/>
            <p:nvPr/>
          </p:nvSpPr>
          <p:spPr bwMode="auto">
            <a:xfrm>
              <a:off x="8758800" y="2949480"/>
              <a:ext cx="20160" cy="20160"/>
            </a:xfrm>
            <a:prstGeom prst="ellipse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-30600" rIns="90000" bIns="-306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dk1"/>
                </a:solidFill>
                <a:latin typeface="Arial"/>
                <a:ea typeface="宋体"/>
              </a:endParaRPr>
            </a:p>
          </p:txBody>
        </p:sp>
      </p:grpSp>
      <p:grpSp>
        <p:nvGrpSpPr>
          <p:cNvPr id="1284485973" name="Group 26"/>
          <p:cNvGrpSpPr/>
          <p:nvPr/>
        </p:nvGrpSpPr>
        <p:grpSpPr bwMode="auto">
          <a:xfrm>
            <a:off x="3456720" y="2482560"/>
            <a:ext cx="255240" cy="340920"/>
            <a:chOff x="3456720" y="2482560"/>
            <a:chExt cx="255240" cy="340920"/>
          </a:xfrm>
        </p:grpSpPr>
        <p:sp>
          <p:nvSpPr>
            <p:cNvPr id="531" name="Freeform: Shape 41"/>
            <p:cNvSpPr/>
            <p:nvPr/>
          </p:nvSpPr>
          <p:spPr bwMode="auto">
            <a:xfrm>
              <a:off x="3456720" y="2482560"/>
              <a:ext cx="255240" cy="340920"/>
            </a:xfrm>
            <a:custGeom>
              <a:avLst/>
              <a:gdLst>
                <a:gd name="textAreaLeft" fmla="*/ 0 w 255240"/>
                <a:gd name="textAreaRight" fmla="*/ 255600 w 255240"/>
                <a:gd name="textAreaTop" fmla="*/ 0 h 340920"/>
                <a:gd name="textAreaBottom" fmla="*/ 341280 h 340920"/>
                <a:gd name="GluePoint1X" fmla="*/ 85 w 96"/>
                <a:gd name="GluePoint1Y" fmla="*/ 8 h 128"/>
                <a:gd name="GluePoint2X" fmla="*/ 88 w 96"/>
                <a:gd name="GluePoint2Y" fmla="*/ 11 h 128"/>
                <a:gd name="GluePoint3X" fmla="*/ 88 w 96"/>
                <a:gd name="GluePoint3Y" fmla="*/ 117 h 128"/>
                <a:gd name="GluePoint4X" fmla="*/ 85 w 96"/>
                <a:gd name="GluePoint4Y" fmla="*/ 120 h 128"/>
                <a:gd name="GluePoint5X" fmla="*/ 11 w 96"/>
                <a:gd name="GluePoint5Y" fmla="*/ 120 h 128"/>
                <a:gd name="GluePoint6X" fmla="*/ 8 w 96"/>
                <a:gd name="GluePoint6Y" fmla="*/ 117 h 128"/>
                <a:gd name="GluePoint7X" fmla="*/ 8 w 96"/>
                <a:gd name="GluePoint7Y" fmla="*/ 11 h 128"/>
                <a:gd name="GluePoint8X" fmla="*/ 11 w 96"/>
                <a:gd name="GluePoint8Y" fmla="*/ 8 h 128"/>
                <a:gd name="GluePoint9X" fmla="*/ 85 w 96"/>
                <a:gd name="GluePoint9Y" fmla="*/ 8 h 128"/>
                <a:gd name="GluePoint10X" fmla="*/ 85 w 96"/>
                <a:gd name="GluePoint10Y" fmla="*/ 0 h 128"/>
                <a:gd name="GluePoint11X" fmla="*/ 11 w 96"/>
                <a:gd name="GluePoint11Y" fmla="*/ 0 h 128"/>
                <a:gd name="GluePoint12X" fmla="*/ 0 w 96"/>
                <a:gd name="GluePoint12Y" fmla="*/ 11 h 128"/>
                <a:gd name="GluePoint13X" fmla="*/ 0 w 96"/>
                <a:gd name="GluePoint13Y" fmla="*/ 117 h 128"/>
                <a:gd name="GluePoint14X" fmla="*/ 11 w 96"/>
                <a:gd name="GluePoint14Y" fmla="*/ 128 h 128"/>
                <a:gd name="GluePoint15X" fmla="*/ 85 w 96"/>
                <a:gd name="GluePoint15Y" fmla="*/ 128 h 128"/>
                <a:gd name="GluePoint16X" fmla="*/ 96 w 96"/>
                <a:gd name="GluePoint16Y" fmla="*/ 117 h 128"/>
                <a:gd name="GluePoint17X" fmla="*/ 96 w 96"/>
                <a:gd name="GluePoint17Y" fmla="*/ 11 h 128"/>
                <a:gd name="GluePoint18X" fmla="*/ 85 w 96"/>
                <a:gd name="GluePoint18Y" fmla="*/ 0 h 128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  <a:cxn ang="0">
                  <a:pos x="GluePoint8X" y="GluePoint8Y"/>
                </a:cxn>
                <a:cxn ang="0">
                  <a:pos x="GluePoint9X" y="GluePoint9Y"/>
                </a:cxn>
                <a:cxn ang="0">
                  <a:pos x="GluePoint10X" y="GluePoint10Y"/>
                </a:cxn>
                <a:cxn ang="0">
                  <a:pos x="GluePoint11X" y="GluePoint11Y"/>
                </a:cxn>
                <a:cxn ang="0">
                  <a:pos x="GluePoint12X" y="GluePoint12Y"/>
                </a:cxn>
                <a:cxn ang="0">
                  <a:pos x="GluePoint13X" y="GluePoint13Y"/>
                </a:cxn>
                <a:cxn ang="0">
                  <a:pos x="GluePoint14X" y="GluePoint14Y"/>
                </a:cxn>
                <a:cxn ang="0">
                  <a:pos x="GluePoint15X" y="GluePoint15Y"/>
                </a:cxn>
                <a:cxn ang="0">
                  <a:pos x="GluePoint16X" y="GluePoint16Y"/>
                </a:cxn>
                <a:cxn ang="0">
                  <a:pos x="GluePoint17X" y="GluePoint17Y"/>
                </a:cxn>
                <a:cxn ang="0">
                  <a:pos x="GluePoint18X" y="GluePoint18Y"/>
                </a:cxn>
              </a:cxnLst>
              <a:rect l="textAreaLeft" t="textAreaTop" r="textAreaRight" b="textAreaBottom"/>
              <a:pathLst>
                <a:path w="96" h="128" extrusionOk="0">
                  <a:moveTo>
                    <a:pt x="85" y="8"/>
                  </a:moveTo>
                  <a:cubicBezTo>
                    <a:pt x="86" y="8"/>
                    <a:pt x="88" y="9"/>
                    <a:pt x="88" y="11"/>
                  </a:cubicBezTo>
                  <a:cubicBezTo>
                    <a:pt x="88" y="117"/>
                    <a:pt x="88" y="117"/>
                    <a:pt x="88" y="117"/>
                  </a:cubicBezTo>
                  <a:cubicBezTo>
                    <a:pt x="88" y="118"/>
                    <a:pt x="86" y="120"/>
                    <a:pt x="85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9" y="120"/>
                    <a:pt x="8" y="118"/>
                    <a:pt x="8" y="117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85" y="8"/>
                    <a:pt x="85" y="8"/>
                    <a:pt x="85" y="8"/>
                  </a:cubicBezTo>
                  <a:moveTo>
                    <a:pt x="8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23"/>
                    <a:pt x="5" y="128"/>
                    <a:pt x="11" y="128"/>
                  </a:cubicBezTo>
                  <a:cubicBezTo>
                    <a:pt x="85" y="128"/>
                    <a:pt x="85" y="128"/>
                    <a:pt x="85" y="128"/>
                  </a:cubicBezTo>
                  <a:cubicBezTo>
                    <a:pt x="91" y="128"/>
                    <a:pt x="96" y="123"/>
                    <a:pt x="96" y="117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5"/>
                    <a:pt x="91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dk1"/>
                </a:solidFill>
                <a:latin typeface="Arial"/>
                <a:ea typeface="宋体"/>
              </a:endParaRPr>
            </a:p>
          </p:txBody>
        </p:sp>
        <p:sp>
          <p:nvSpPr>
            <p:cNvPr id="532" name="Freeform: Shape 42"/>
            <p:cNvSpPr/>
            <p:nvPr/>
          </p:nvSpPr>
          <p:spPr bwMode="auto">
            <a:xfrm>
              <a:off x="3499560" y="2525400"/>
              <a:ext cx="169560" cy="234719"/>
            </a:xfrm>
            <a:custGeom>
              <a:avLst/>
              <a:gdLst>
                <a:gd name="textAreaLeft" fmla="*/ 0 w 169560"/>
                <a:gd name="textAreaRight" fmla="*/ 169920 w 169560"/>
                <a:gd name="textAreaTop" fmla="*/ 0 h 234720"/>
                <a:gd name="textAreaBottom" fmla="*/ 235080 h 234720"/>
                <a:gd name="GluePoint1X" fmla="*/ 57 w 64"/>
                <a:gd name="GluePoint1Y" fmla="*/ 4 h 88"/>
                <a:gd name="GluePoint2X" fmla="*/ 60 w 64"/>
                <a:gd name="GluePoint2Y" fmla="*/ 7 h 88"/>
                <a:gd name="GluePoint3X" fmla="*/ 60 w 64"/>
                <a:gd name="GluePoint3Y" fmla="*/ 81 h 88"/>
                <a:gd name="GluePoint4X" fmla="*/ 57 w 64"/>
                <a:gd name="GluePoint4Y" fmla="*/ 84 h 88"/>
                <a:gd name="GluePoint5X" fmla="*/ 7 w 64"/>
                <a:gd name="GluePoint5Y" fmla="*/ 84 h 88"/>
                <a:gd name="GluePoint6X" fmla="*/ 4 w 64"/>
                <a:gd name="GluePoint6Y" fmla="*/ 81 h 88"/>
                <a:gd name="GluePoint7X" fmla="*/ 4 w 64"/>
                <a:gd name="GluePoint7Y" fmla="*/ 7 h 88"/>
                <a:gd name="GluePoint8X" fmla="*/ 7 w 64"/>
                <a:gd name="GluePoint8Y" fmla="*/ 4 h 88"/>
                <a:gd name="GluePoint9X" fmla="*/ 57 w 64"/>
                <a:gd name="GluePoint9Y" fmla="*/ 4 h 88"/>
                <a:gd name="GluePoint10X" fmla="*/ 57 w 64"/>
                <a:gd name="GluePoint10Y" fmla="*/ 0 h 88"/>
                <a:gd name="GluePoint11X" fmla="*/ 7 w 64"/>
                <a:gd name="GluePoint11Y" fmla="*/ 0 h 88"/>
                <a:gd name="GluePoint12X" fmla="*/ 0 w 64"/>
                <a:gd name="GluePoint12Y" fmla="*/ 7 h 88"/>
                <a:gd name="GluePoint13X" fmla="*/ 0 w 64"/>
                <a:gd name="GluePoint13Y" fmla="*/ 81 h 88"/>
                <a:gd name="GluePoint14X" fmla="*/ 7 w 64"/>
                <a:gd name="GluePoint14Y" fmla="*/ 88 h 88"/>
                <a:gd name="GluePoint15X" fmla="*/ 57 w 64"/>
                <a:gd name="GluePoint15Y" fmla="*/ 88 h 88"/>
                <a:gd name="GluePoint16X" fmla="*/ 64 w 64"/>
                <a:gd name="GluePoint16Y" fmla="*/ 81 h 88"/>
                <a:gd name="GluePoint17X" fmla="*/ 64 w 64"/>
                <a:gd name="GluePoint17Y" fmla="*/ 7 h 88"/>
                <a:gd name="GluePoint18X" fmla="*/ 57 w 64"/>
                <a:gd name="GluePoint18Y" fmla="*/ 0 h 88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  <a:cxn ang="0">
                  <a:pos x="GluePoint8X" y="GluePoint8Y"/>
                </a:cxn>
                <a:cxn ang="0">
                  <a:pos x="GluePoint9X" y="GluePoint9Y"/>
                </a:cxn>
                <a:cxn ang="0">
                  <a:pos x="GluePoint10X" y="GluePoint10Y"/>
                </a:cxn>
                <a:cxn ang="0">
                  <a:pos x="GluePoint11X" y="GluePoint11Y"/>
                </a:cxn>
                <a:cxn ang="0">
                  <a:pos x="GluePoint12X" y="GluePoint12Y"/>
                </a:cxn>
                <a:cxn ang="0">
                  <a:pos x="GluePoint13X" y="GluePoint13Y"/>
                </a:cxn>
                <a:cxn ang="0">
                  <a:pos x="GluePoint14X" y="GluePoint14Y"/>
                </a:cxn>
                <a:cxn ang="0">
                  <a:pos x="GluePoint15X" y="GluePoint15Y"/>
                </a:cxn>
                <a:cxn ang="0">
                  <a:pos x="GluePoint16X" y="GluePoint16Y"/>
                </a:cxn>
                <a:cxn ang="0">
                  <a:pos x="GluePoint17X" y="GluePoint17Y"/>
                </a:cxn>
                <a:cxn ang="0">
                  <a:pos x="GluePoint18X" y="GluePoint18Y"/>
                </a:cxn>
              </a:cxnLst>
              <a:rect l="textAreaLeft" t="textAreaTop" r="textAreaRight" b="textAreaBottom"/>
              <a:pathLst>
                <a:path w="64" h="88" extrusionOk="0">
                  <a:moveTo>
                    <a:pt x="57" y="4"/>
                  </a:moveTo>
                  <a:cubicBezTo>
                    <a:pt x="58" y="4"/>
                    <a:pt x="60" y="5"/>
                    <a:pt x="60" y="7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60" y="82"/>
                    <a:pt x="58" y="84"/>
                    <a:pt x="57" y="84"/>
                  </a:cubicBezTo>
                  <a:cubicBezTo>
                    <a:pt x="7" y="84"/>
                    <a:pt x="7" y="84"/>
                    <a:pt x="7" y="84"/>
                  </a:cubicBezTo>
                  <a:cubicBezTo>
                    <a:pt x="5" y="84"/>
                    <a:pt x="4" y="82"/>
                    <a:pt x="4" y="81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57" y="4"/>
                    <a:pt x="57" y="4"/>
                    <a:pt x="57" y="4"/>
                  </a:cubicBezTo>
                  <a:moveTo>
                    <a:pt x="57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5"/>
                    <a:pt x="3" y="88"/>
                    <a:pt x="7" y="88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61" y="88"/>
                    <a:pt x="64" y="85"/>
                    <a:pt x="64" y="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dk1"/>
                </a:solidFill>
                <a:latin typeface="Arial"/>
                <a:ea typeface="宋体"/>
              </a:endParaRPr>
            </a:p>
          </p:txBody>
        </p:sp>
        <p:sp>
          <p:nvSpPr>
            <p:cNvPr id="533" name="Oval 43"/>
            <p:cNvSpPr/>
            <p:nvPr/>
          </p:nvSpPr>
          <p:spPr bwMode="auto">
            <a:xfrm>
              <a:off x="3574080" y="2771640"/>
              <a:ext cx="20160" cy="2016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-30600" rIns="90000" bIns="-306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dk1"/>
                </a:solidFill>
                <a:latin typeface="Arial"/>
                <a:ea typeface="宋体"/>
              </a:endParaRPr>
            </a:p>
          </p:txBody>
        </p:sp>
      </p:grpSp>
      <p:grpSp>
        <p:nvGrpSpPr>
          <p:cNvPr id="127045753" name="Group 27"/>
          <p:cNvGrpSpPr/>
          <p:nvPr/>
        </p:nvGrpSpPr>
        <p:grpSpPr bwMode="auto">
          <a:xfrm>
            <a:off x="7153560" y="2820240"/>
            <a:ext cx="1338840" cy="649440"/>
            <a:chOff x="7153560" y="2820240"/>
            <a:chExt cx="1338840" cy="649440"/>
          </a:xfrm>
        </p:grpSpPr>
        <p:cxnSp>
          <p:nvCxnSpPr>
            <p:cNvPr id="535" name="Straight Connector 39"/>
            <p:cNvCxnSpPr/>
            <p:nvPr/>
          </p:nvCxnSpPr>
          <p:spPr bwMode="auto">
            <a:xfrm flipV="1">
              <a:off x="7153560" y="2824200"/>
              <a:ext cx="641160" cy="645840"/>
            </a:xfrm>
            <a:prstGeom prst="straightConnector1">
              <a:avLst/>
            </a:prstGeom>
            <a:ln w="19050">
              <a:solidFill>
                <a:srgbClr val="4E4E4E"/>
              </a:solidFill>
            </a:ln>
          </p:spPr>
        </p:cxnSp>
        <p:cxnSp>
          <p:nvCxnSpPr>
            <p:cNvPr id="536" name="Straight Connector 40"/>
            <p:cNvCxnSpPr/>
            <p:nvPr/>
          </p:nvCxnSpPr>
          <p:spPr bwMode="auto">
            <a:xfrm>
              <a:off x="7795800" y="2820240"/>
              <a:ext cx="696960" cy="360"/>
            </a:xfrm>
            <a:prstGeom prst="straightConnector1">
              <a:avLst/>
            </a:prstGeom>
            <a:ln w="19050">
              <a:solidFill>
                <a:srgbClr val="4E4E4E"/>
              </a:solidFill>
              <a:tailEnd type="diamond" w="med" len="med"/>
            </a:ln>
          </p:spPr>
        </p:cxnSp>
      </p:grpSp>
      <p:grpSp>
        <p:nvGrpSpPr>
          <p:cNvPr id="1571197172" name="Group 28"/>
          <p:cNvGrpSpPr/>
          <p:nvPr/>
        </p:nvGrpSpPr>
        <p:grpSpPr bwMode="auto">
          <a:xfrm>
            <a:off x="3861360" y="2638080"/>
            <a:ext cx="1191240" cy="533160"/>
            <a:chOff x="3861360" y="2638080"/>
            <a:chExt cx="1191240" cy="533160"/>
          </a:xfrm>
        </p:grpSpPr>
        <p:cxnSp>
          <p:nvCxnSpPr>
            <p:cNvPr id="538" name="Straight Connector 37"/>
            <p:cNvCxnSpPr/>
            <p:nvPr/>
          </p:nvCxnSpPr>
          <p:spPr bwMode="auto">
            <a:xfrm flipH="1" flipV="1">
              <a:off x="4523040" y="2638080"/>
              <a:ext cx="529920" cy="533520"/>
            </a:xfrm>
            <a:prstGeom prst="straightConnector1">
              <a:avLst/>
            </a:prstGeom>
            <a:ln w="19050">
              <a:solidFill>
                <a:srgbClr val="717171"/>
              </a:solidFill>
            </a:ln>
          </p:spPr>
        </p:cxnSp>
        <p:cxnSp>
          <p:nvCxnSpPr>
            <p:cNvPr id="539" name="Straight Connector 38"/>
            <p:cNvCxnSpPr/>
            <p:nvPr/>
          </p:nvCxnSpPr>
          <p:spPr bwMode="auto">
            <a:xfrm flipH="1">
              <a:off x="3861360" y="2649960"/>
              <a:ext cx="659879" cy="360"/>
            </a:xfrm>
            <a:prstGeom prst="straightConnector1">
              <a:avLst/>
            </a:prstGeom>
            <a:ln w="19050">
              <a:solidFill>
                <a:srgbClr val="717171"/>
              </a:solidFill>
              <a:tailEnd type="diamond" w="med" len="med"/>
            </a:ln>
          </p:spPr>
        </p:cxnSp>
      </p:grpSp>
      <p:grpSp>
        <p:nvGrpSpPr>
          <p:cNvPr id="930875615" name="Group 29"/>
          <p:cNvGrpSpPr/>
          <p:nvPr/>
        </p:nvGrpSpPr>
        <p:grpSpPr bwMode="auto">
          <a:xfrm>
            <a:off x="3397320" y="4970880"/>
            <a:ext cx="399600" cy="374760"/>
            <a:chOff x="3397320" y="4970880"/>
            <a:chExt cx="399600" cy="374760"/>
          </a:xfrm>
        </p:grpSpPr>
        <p:sp>
          <p:nvSpPr>
            <p:cNvPr id="541" name="Freeform: Shape 35"/>
            <p:cNvSpPr/>
            <p:nvPr/>
          </p:nvSpPr>
          <p:spPr bwMode="auto">
            <a:xfrm>
              <a:off x="3447720" y="5020920"/>
              <a:ext cx="300600" cy="199080"/>
            </a:xfrm>
            <a:custGeom>
              <a:avLst/>
              <a:gdLst>
                <a:gd name="textAreaLeft" fmla="*/ 0 w 300600"/>
                <a:gd name="textAreaRight" fmla="*/ 300960 w 300600"/>
                <a:gd name="textAreaTop" fmla="*/ 0 h 199080"/>
                <a:gd name="textAreaBottom" fmla="*/ 199440 h 199080"/>
                <a:gd name="GluePoint1X" fmla="*/ 92 w 96"/>
                <a:gd name="GluePoint1Y" fmla="*/ 0 h 64"/>
                <a:gd name="GluePoint2X" fmla="*/ 4 w 96"/>
                <a:gd name="GluePoint2Y" fmla="*/ 0 h 64"/>
                <a:gd name="GluePoint3X" fmla="*/ 0 w 96"/>
                <a:gd name="GluePoint3Y" fmla="*/ 4 h 64"/>
                <a:gd name="GluePoint4X" fmla="*/ 0 w 96"/>
                <a:gd name="GluePoint4Y" fmla="*/ 60 h 64"/>
                <a:gd name="GluePoint5X" fmla="*/ 4 w 96"/>
                <a:gd name="GluePoint5Y" fmla="*/ 64 h 64"/>
                <a:gd name="GluePoint6X" fmla="*/ 92 w 96"/>
                <a:gd name="GluePoint6Y" fmla="*/ 64 h 64"/>
                <a:gd name="GluePoint7X" fmla="*/ 96 w 96"/>
                <a:gd name="GluePoint7Y" fmla="*/ 60 h 64"/>
                <a:gd name="GluePoint8X" fmla="*/ 96 w 96"/>
                <a:gd name="GluePoint8Y" fmla="*/ 4 h 64"/>
                <a:gd name="GluePoint9X" fmla="*/ 92 w 96"/>
                <a:gd name="GluePoint9Y" fmla="*/ 0 h 64"/>
                <a:gd name="GluePoint10X" fmla="*/ 92 w 96"/>
                <a:gd name="GluePoint10Y" fmla="*/ 60 h 64"/>
                <a:gd name="GluePoint11X" fmla="*/ 4 w 96"/>
                <a:gd name="GluePoint11Y" fmla="*/ 60 h 64"/>
                <a:gd name="GluePoint12X" fmla="*/ 4 w 96"/>
                <a:gd name="GluePoint12Y" fmla="*/ 4 h 64"/>
                <a:gd name="GluePoint13X" fmla="*/ 92 w 96"/>
                <a:gd name="GluePoint13Y" fmla="*/ 4 h 64"/>
                <a:gd name="GluePoint14X" fmla="*/ 92 w 96"/>
                <a:gd name="GluePoint14Y" fmla="*/ 60 h 64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  <a:cxn ang="0">
                  <a:pos x="GluePoint8X" y="GluePoint8Y"/>
                </a:cxn>
                <a:cxn ang="0">
                  <a:pos x="GluePoint9X" y="GluePoint9Y"/>
                </a:cxn>
                <a:cxn ang="0">
                  <a:pos x="GluePoint10X" y="GluePoint10Y"/>
                </a:cxn>
                <a:cxn ang="0">
                  <a:pos x="GluePoint11X" y="GluePoint11Y"/>
                </a:cxn>
                <a:cxn ang="0">
                  <a:pos x="GluePoint12X" y="GluePoint12Y"/>
                </a:cxn>
                <a:cxn ang="0">
                  <a:pos x="GluePoint13X" y="GluePoint13Y"/>
                </a:cxn>
                <a:cxn ang="0">
                  <a:pos x="GluePoint14X" y="GluePoint14Y"/>
                </a:cxn>
              </a:cxnLst>
              <a:rect l="textAreaLeft" t="textAreaTop" r="textAreaRight" b="textAreaBottom"/>
              <a:pathLst>
                <a:path w="96" h="64" extrusionOk="0">
                  <a:moveTo>
                    <a:pt x="9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2"/>
                    <a:pt x="2" y="64"/>
                    <a:pt x="4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4" y="64"/>
                    <a:pt x="96" y="62"/>
                    <a:pt x="96" y="60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2"/>
                    <a:pt x="94" y="0"/>
                    <a:pt x="92" y="0"/>
                  </a:cubicBezTo>
                  <a:close/>
                  <a:moveTo>
                    <a:pt x="92" y="60"/>
                  </a:moveTo>
                  <a:cubicBezTo>
                    <a:pt x="4" y="60"/>
                    <a:pt x="4" y="60"/>
                    <a:pt x="4" y="6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92" y="4"/>
                    <a:pt x="92" y="4"/>
                    <a:pt x="92" y="4"/>
                  </a:cubicBezTo>
                  <a:lnTo>
                    <a:pt x="92" y="6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dk1"/>
                </a:solidFill>
                <a:latin typeface="Arial"/>
                <a:ea typeface="宋体"/>
              </a:endParaRPr>
            </a:p>
          </p:txBody>
        </p:sp>
        <p:sp>
          <p:nvSpPr>
            <p:cNvPr id="542" name="Freeform: Shape 36"/>
            <p:cNvSpPr/>
            <p:nvPr/>
          </p:nvSpPr>
          <p:spPr bwMode="auto">
            <a:xfrm>
              <a:off x="3397320" y="4970880"/>
              <a:ext cx="399600" cy="374760"/>
            </a:xfrm>
            <a:custGeom>
              <a:avLst/>
              <a:gdLst>
                <a:gd name="textAreaLeft" fmla="*/ 0 w 399600"/>
                <a:gd name="textAreaRight" fmla="*/ 399960 w 399600"/>
                <a:gd name="textAreaTop" fmla="*/ 0 h 374760"/>
                <a:gd name="textAreaBottom" fmla="*/ 375120 h 374760"/>
                <a:gd name="GluePoint1X" fmla="*/ 116 w 128"/>
                <a:gd name="GluePoint1Y" fmla="*/ 0 h 120"/>
                <a:gd name="GluePoint2X" fmla="*/ 12 w 128"/>
                <a:gd name="GluePoint2Y" fmla="*/ 0 h 120"/>
                <a:gd name="GluePoint3X" fmla="*/ 0 w 128"/>
                <a:gd name="GluePoint3Y" fmla="*/ 12 h 120"/>
                <a:gd name="GluePoint4X" fmla="*/ 0 w 128"/>
                <a:gd name="GluePoint4Y" fmla="*/ 92 h 120"/>
                <a:gd name="GluePoint5X" fmla="*/ 12 w 128"/>
                <a:gd name="GluePoint5Y" fmla="*/ 104 h 120"/>
                <a:gd name="GluePoint6X" fmla="*/ 52 w 128"/>
                <a:gd name="GluePoint6Y" fmla="*/ 104 h 120"/>
                <a:gd name="GluePoint7X" fmla="*/ 52 w 128"/>
                <a:gd name="GluePoint7Y" fmla="*/ 109 h 120"/>
                <a:gd name="GluePoint8X" fmla="*/ 27 w 128"/>
                <a:gd name="GluePoint8Y" fmla="*/ 112 h 120"/>
                <a:gd name="GluePoint9X" fmla="*/ 24 w 128"/>
                <a:gd name="GluePoint9Y" fmla="*/ 116 h 120"/>
                <a:gd name="GluePoint10X" fmla="*/ 28 w 128"/>
                <a:gd name="GluePoint10Y" fmla="*/ 120 h 120"/>
                <a:gd name="GluePoint11X" fmla="*/ 100 w 128"/>
                <a:gd name="GluePoint11Y" fmla="*/ 120 h 120"/>
                <a:gd name="GluePoint12X" fmla="*/ 104 w 128"/>
                <a:gd name="GluePoint12Y" fmla="*/ 116 h 120"/>
                <a:gd name="GluePoint13X" fmla="*/ 101 w 128"/>
                <a:gd name="GluePoint13Y" fmla="*/ 112 h 120"/>
                <a:gd name="GluePoint14X" fmla="*/ 76 w 128"/>
                <a:gd name="GluePoint14Y" fmla="*/ 109 h 120"/>
                <a:gd name="GluePoint15X" fmla="*/ 76 w 128"/>
                <a:gd name="GluePoint15Y" fmla="*/ 104 h 120"/>
                <a:gd name="GluePoint16X" fmla="*/ 116 w 128"/>
                <a:gd name="GluePoint16Y" fmla="*/ 104 h 120"/>
                <a:gd name="GluePoint17X" fmla="*/ 128 w 128"/>
                <a:gd name="GluePoint17Y" fmla="*/ 92 h 120"/>
                <a:gd name="GluePoint18X" fmla="*/ 128 w 128"/>
                <a:gd name="GluePoint18Y" fmla="*/ 12 h 120"/>
                <a:gd name="GluePoint19X" fmla="*/ 116 w 128"/>
                <a:gd name="GluePoint19Y" fmla="*/ 0 h 120"/>
                <a:gd name="GluePoint20X" fmla="*/ 120 w 128"/>
                <a:gd name="GluePoint20Y" fmla="*/ 92 h 120"/>
                <a:gd name="GluePoint21X" fmla="*/ 116 w 128"/>
                <a:gd name="GluePoint21Y" fmla="*/ 96 h 120"/>
                <a:gd name="GluePoint22X" fmla="*/ 80 w 128"/>
                <a:gd name="GluePoint22Y" fmla="*/ 96 h 120"/>
                <a:gd name="GluePoint23X" fmla="*/ 48 w 128"/>
                <a:gd name="GluePoint23Y" fmla="*/ 96 h 120"/>
                <a:gd name="GluePoint24X" fmla="*/ 12 w 128"/>
                <a:gd name="GluePoint24Y" fmla="*/ 96 h 120"/>
                <a:gd name="GluePoint25X" fmla="*/ 8 w 128"/>
                <a:gd name="GluePoint25Y" fmla="*/ 92 h 120"/>
                <a:gd name="GluePoint26X" fmla="*/ 8 w 128"/>
                <a:gd name="GluePoint26Y" fmla="*/ 12 h 120"/>
                <a:gd name="GluePoint27X" fmla="*/ 12 w 128"/>
                <a:gd name="GluePoint27Y" fmla="*/ 8 h 120"/>
                <a:gd name="GluePoint28X" fmla="*/ 116 w 128"/>
                <a:gd name="GluePoint28Y" fmla="*/ 8 h 120"/>
                <a:gd name="GluePoint29X" fmla="*/ 120 w 128"/>
                <a:gd name="GluePoint29Y" fmla="*/ 12 h 120"/>
                <a:gd name="GluePoint30X" fmla="*/ 120 w 128"/>
                <a:gd name="GluePoint30Y" fmla="*/ 92 h 120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  <a:cxn ang="0">
                  <a:pos x="GluePoint8X" y="GluePoint8Y"/>
                </a:cxn>
                <a:cxn ang="0">
                  <a:pos x="GluePoint9X" y="GluePoint9Y"/>
                </a:cxn>
                <a:cxn ang="0">
                  <a:pos x="GluePoint10X" y="GluePoint10Y"/>
                </a:cxn>
                <a:cxn ang="0">
                  <a:pos x="GluePoint11X" y="GluePoint11Y"/>
                </a:cxn>
                <a:cxn ang="0">
                  <a:pos x="GluePoint12X" y="GluePoint12Y"/>
                </a:cxn>
                <a:cxn ang="0">
                  <a:pos x="GluePoint13X" y="GluePoint13Y"/>
                </a:cxn>
                <a:cxn ang="0">
                  <a:pos x="GluePoint14X" y="GluePoint14Y"/>
                </a:cxn>
                <a:cxn ang="0">
                  <a:pos x="GluePoint15X" y="GluePoint15Y"/>
                </a:cxn>
                <a:cxn ang="0">
                  <a:pos x="GluePoint16X" y="GluePoint16Y"/>
                </a:cxn>
                <a:cxn ang="0">
                  <a:pos x="GluePoint17X" y="GluePoint17Y"/>
                </a:cxn>
                <a:cxn ang="0">
                  <a:pos x="GluePoint18X" y="GluePoint18Y"/>
                </a:cxn>
                <a:cxn ang="0">
                  <a:pos x="GluePoint19X" y="GluePoint19Y"/>
                </a:cxn>
                <a:cxn ang="0">
                  <a:pos x="GluePoint20X" y="GluePoint20Y"/>
                </a:cxn>
                <a:cxn ang="0">
                  <a:pos x="GluePoint21X" y="GluePoint21Y"/>
                </a:cxn>
                <a:cxn ang="0">
                  <a:pos x="GluePoint22X" y="GluePoint22Y"/>
                </a:cxn>
                <a:cxn ang="0">
                  <a:pos x="GluePoint23X" y="GluePoint23Y"/>
                </a:cxn>
                <a:cxn ang="0">
                  <a:pos x="GluePoint24X" y="GluePoint24Y"/>
                </a:cxn>
                <a:cxn ang="0">
                  <a:pos x="GluePoint25X" y="GluePoint25Y"/>
                </a:cxn>
                <a:cxn ang="0">
                  <a:pos x="GluePoint26X" y="GluePoint26Y"/>
                </a:cxn>
                <a:cxn ang="0">
                  <a:pos x="GluePoint27X" y="GluePoint27Y"/>
                </a:cxn>
                <a:cxn ang="0">
                  <a:pos x="GluePoint28X" y="GluePoint28Y"/>
                </a:cxn>
                <a:cxn ang="0">
                  <a:pos x="GluePoint29X" y="GluePoint29Y"/>
                </a:cxn>
                <a:cxn ang="0">
                  <a:pos x="GluePoint30X" y="GluePoint30Y"/>
                </a:cxn>
              </a:cxnLst>
              <a:rect l="textAreaLeft" t="textAreaTop" r="textAreaRight" b="textAreaBottom"/>
              <a:pathLst>
                <a:path w="128" h="120" extrusionOk="0">
                  <a:moveTo>
                    <a:pt x="116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9"/>
                    <a:pt x="5" y="104"/>
                    <a:pt x="12" y="104"/>
                  </a:cubicBezTo>
                  <a:cubicBezTo>
                    <a:pt x="52" y="104"/>
                    <a:pt x="52" y="104"/>
                    <a:pt x="52" y="104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27" y="112"/>
                    <a:pt x="27" y="112"/>
                    <a:pt x="27" y="112"/>
                  </a:cubicBezTo>
                  <a:cubicBezTo>
                    <a:pt x="25" y="113"/>
                    <a:pt x="24" y="114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20"/>
                    <a:pt x="104" y="118"/>
                    <a:pt x="104" y="116"/>
                  </a:cubicBezTo>
                  <a:cubicBezTo>
                    <a:pt x="104" y="114"/>
                    <a:pt x="103" y="113"/>
                    <a:pt x="101" y="112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116" y="104"/>
                    <a:pt x="116" y="104"/>
                    <a:pt x="116" y="104"/>
                  </a:cubicBezTo>
                  <a:cubicBezTo>
                    <a:pt x="123" y="104"/>
                    <a:pt x="128" y="99"/>
                    <a:pt x="128" y="9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5"/>
                    <a:pt x="123" y="0"/>
                    <a:pt x="116" y="0"/>
                  </a:cubicBezTo>
                  <a:close/>
                  <a:moveTo>
                    <a:pt x="120" y="92"/>
                  </a:moveTo>
                  <a:cubicBezTo>
                    <a:pt x="120" y="94"/>
                    <a:pt x="118" y="96"/>
                    <a:pt x="116" y="9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0" y="96"/>
                    <a:pt x="8" y="94"/>
                    <a:pt x="8" y="9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0"/>
                    <a:pt x="10" y="8"/>
                    <a:pt x="12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20" y="10"/>
                    <a:pt x="120" y="12"/>
                  </a:cubicBezTo>
                  <a:lnTo>
                    <a:pt x="120" y="92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dk1"/>
                </a:solidFill>
                <a:latin typeface="Arial"/>
                <a:ea typeface="宋体"/>
              </a:endParaRPr>
            </a:p>
          </p:txBody>
        </p:sp>
      </p:grpSp>
      <p:cxnSp>
        <p:nvCxnSpPr>
          <p:cNvPr id="1926487130" name="Straight Connector 30"/>
          <p:cNvCxnSpPr/>
          <p:nvPr/>
        </p:nvCxnSpPr>
        <p:spPr bwMode="auto">
          <a:xfrm flipH="1">
            <a:off x="3962880" y="5164560"/>
            <a:ext cx="711000" cy="360"/>
          </a:xfrm>
          <a:prstGeom prst="straightConnector1">
            <a:avLst/>
          </a:prstGeom>
          <a:ln w="19050">
            <a:solidFill>
              <a:srgbClr val="A6A6A6"/>
            </a:solidFill>
            <a:tailEnd type="diamond" w="med" len="med"/>
          </a:ln>
        </p:spPr>
      </p:cxnSp>
      <p:sp>
        <p:nvSpPr>
          <p:cNvPr id="546" name="Freeform: Shape 33"/>
          <p:cNvSpPr/>
          <p:nvPr/>
        </p:nvSpPr>
        <p:spPr bwMode="auto">
          <a:xfrm>
            <a:off x="16372079" y="10125360"/>
            <a:ext cx="320040" cy="232920"/>
          </a:xfrm>
          <a:custGeom>
            <a:avLst/>
            <a:gdLst>
              <a:gd name="textAreaLeft" fmla="*/ 0 w 320040"/>
              <a:gd name="textAreaRight" fmla="*/ 320400 w 320040"/>
              <a:gd name="textAreaTop" fmla="*/ 0 h 232920"/>
              <a:gd name="textAreaBottom" fmla="*/ 233280 h 232920"/>
              <a:gd name="GluePoint1X" fmla="*/ 41 w 367"/>
              <a:gd name="GluePoint1Y" fmla="*/ 267 h 267"/>
              <a:gd name="GluePoint2X" fmla="*/ 325 w 367"/>
              <a:gd name="GluePoint2Y" fmla="*/ 267 h 267"/>
              <a:gd name="GluePoint3X" fmla="*/ 355 w 367"/>
              <a:gd name="GluePoint3Y" fmla="*/ 255 h 267"/>
              <a:gd name="GluePoint4X" fmla="*/ 367 w 367"/>
              <a:gd name="GluePoint4Y" fmla="*/ 225 h 267"/>
              <a:gd name="GluePoint5X" fmla="*/ 367 w 367"/>
              <a:gd name="GluePoint5Y" fmla="*/ 42 h 267"/>
              <a:gd name="GluePoint6X" fmla="*/ 355 w 367"/>
              <a:gd name="GluePoint6Y" fmla="*/ 12 h 267"/>
              <a:gd name="GluePoint7X" fmla="*/ 325 w 367"/>
              <a:gd name="GluePoint7Y" fmla="*/ 0 h 267"/>
              <a:gd name="GluePoint8X" fmla="*/ 41 w 367"/>
              <a:gd name="GluePoint8Y" fmla="*/ 0 h 267"/>
              <a:gd name="GluePoint9X" fmla="*/ 12 w 367"/>
              <a:gd name="GluePoint9Y" fmla="*/ 12 h 267"/>
              <a:gd name="GluePoint10X" fmla="*/ 0 w 367"/>
              <a:gd name="GluePoint10Y" fmla="*/ 42 h 267"/>
              <a:gd name="GluePoint11X" fmla="*/ 0 w 367"/>
              <a:gd name="GluePoint11Y" fmla="*/ 225 h 267"/>
              <a:gd name="GluePoint12X" fmla="*/ 12 w 367"/>
              <a:gd name="GluePoint12Y" fmla="*/ 255 h 267"/>
              <a:gd name="GluePoint13X" fmla="*/ 41 w 367"/>
              <a:gd name="GluePoint13Y" fmla="*/ 267 h 267"/>
              <a:gd name="GluePoint14X" fmla="*/ 33 w 367"/>
              <a:gd name="GluePoint14Y" fmla="*/ 42 h 267"/>
              <a:gd name="GluePoint15X" fmla="*/ 36 w 367"/>
              <a:gd name="GluePoint15Y" fmla="*/ 36 h 267"/>
              <a:gd name="GluePoint16X" fmla="*/ 41 w 367"/>
              <a:gd name="GluePoint16Y" fmla="*/ 33 h 267"/>
              <a:gd name="GluePoint17X" fmla="*/ 325 w 367"/>
              <a:gd name="GluePoint17Y" fmla="*/ 33 h 267"/>
              <a:gd name="GluePoint18X" fmla="*/ 331 w 367"/>
              <a:gd name="GluePoint18Y" fmla="*/ 36 h 267"/>
              <a:gd name="GluePoint19X" fmla="*/ 333 w 367"/>
              <a:gd name="GluePoint19Y" fmla="*/ 42 h 267"/>
              <a:gd name="GluePoint20X" fmla="*/ 333 w 367"/>
              <a:gd name="GluePoint20Y" fmla="*/ 225 h 267"/>
              <a:gd name="GluePoint21X" fmla="*/ 331 w 367"/>
              <a:gd name="GluePoint21Y" fmla="*/ 231 h 267"/>
              <a:gd name="GluePoint22X" fmla="*/ 325 w 367"/>
              <a:gd name="GluePoint22Y" fmla="*/ 234 h 267"/>
              <a:gd name="GluePoint23X" fmla="*/ 41 w 367"/>
              <a:gd name="GluePoint23Y" fmla="*/ 234 h 267"/>
              <a:gd name="GluePoint24X" fmla="*/ 36 w 367"/>
              <a:gd name="GluePoint24Y" fmla="*/ 231 h 267"/>
              <a:gd name="GluePoint25X" fmla="*/ 33 w 367"/>
              <a:gd name="GluePoint25Y" fmla="*/ 225 h 267"/>
              <a:gd name="GluePoint26X" fmla="*/ 33 w 367"/>
              <a:gd name="GluePoint26Y" fmla="*/ 42 h 267"/>
              <a:gd name="GluePoint27X" fmla="*/ 33 w 367"/>
              <a:gd name="GluePoint27Y" fmla="*/ 42 h 267"/>
              <a:gd name="GluePoint28X" fmla="*/ 33 w 367"/>
              <a:gd name="GluePoint28Y" fmla="*/ 42 h 267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  <a:cxn ang="0">
                <a:pos x="GluePoint13X" y="GluePoint13Y"/>
              </a:cxn>
              <a:cxn ang="0">
                <a:pos x="GluePoint14X" y="GluePoint14Y"/>
              </a:cxn>
              <a:cxn ang="0">
                <a:pos x="GluePoint15X" y="GluePoint15Y"/>
              </a:cxn>
              <a:cxn ang="0">
                <a:pos x="GluePoint16X" y="GluePoint16Y"/>
              </a:cxn>
              <a:cxn ang="0">
                <a:pos x="GluePoint17X" y="GluePoint17Y"/>
              </a:cxn>
              <a:cxn ang="0">
                <a:pos x="GluePoint18X" y="GluePoint18Y"/>
              </a:cxn>
              <a:cxn ang="0">
                <a:pos x="GluePoint19X" y="GluePoint19Y"/>
              </a:cxn>
              <a:cxn ang="0">
                <a:pos x="GluePoint20X" y="GluePoint20Y"/>
              </a:cxn>
              <a:cxn ang="0">
                <a:pos x="GluePoint21X" y="GluePoint21Y"/>
              </a:cxn>
              <a:cxn ang="0">
                <a:pos x="GluePoint22X" y="GluePoint22Y"/>
              </a:cxn>
              <a:cxn ang="0">
                <a:pos x="GluePoint23X" y="GluePoint23Y"/>
              </a:cxn>
              <a:cxn ang="0">
                <a:pos x="GluePoint24X" y="GluePoint24Y"/>
              </a:cxn>
              <a:cxn ang="0">
                <a:pos x="GluePoint25X" y="GluePoint25Y"/>
              </a:cxn>
              <a:cxn ang="0">
                <a:pos x="GluePoint26X" y="GluePoint26Y"/>
              </a:cxn>
              <a:cxn ang="0">
                <a:pos x="GluePoint27X" y="GluePoint27Y"/>
              </a:cxn>
              <a:cxn ang="0">
                <a:pos x="GluePoint28X" y="GluePoint28Y"/>
              </a:cxn>
            </a:cxnLst>
            <a:rect l="textAreaLeft" t="textAreaTop" r="textAreaRight" b="textAreaBottom"/>
            <a:pathLst>
              <a:path w="367" h="267" extrusionOk="0">
                <a:moveTo>
                  <a:pt x="41" y="267"/>
                </a:moveTo>
                <a:cubicBezTo>
                  <a:pt x="325" y="267"/>
                  <a:pt x="325" y="267"/>
                  <a:pt x="325" y="267"/>
                </a:cubicBezTo>
                <a:cubicBezTo>
                  <a:pt x="337" y="267"/>
                  <a:pt x="346" y="263"/>
                  <a:pt x="355" y="255"/>
                </a:cubicBezTo>
                <a:cubicBezTo>
                  <a:pt x="363" y="247"/>
                  <a:pt x="367" y="237"/>
                  <a:pt x="367" y="225"/>
                </a:cubicBezTo>
                <a:cubicBezTo>
                  <a:pt x="367" y="42"/>
                  <a:pt x="367" y="42"/>
                  <a:pt x="367" y="42"/>
                </a:cubicBezTo>
                <a:cubicBezTo>
                  <a:pt x="367" y="30"/>
                  <a:pt x="363" y="20"/>
                  <a:pt x="355" y="12"/>
                </a:cubicBezTo>
                <a:cubicBezTo>
                  <a:pt x="346" y="4"/>
                  <a:pt x="337" y="0"/>
                  <a:pt x="325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30" y="0"/>
                  <a:pt x="20" y="4"/>
                  <a:pt x="12" y="12"/>
                </a:cubicBezTo>
                <a:cubicBezTo>
                  <a:pt x="4" y="20"/>
                  <a:pt x="0" y="30"/>
                  <a:pt x="0" y="42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37"/>
                  <a:pt x="4" y="247"/>
                  <a:pt x="12" y="255"/>
                </a:cubicBezTo>
                <a:cubicBezTo>
                  <a:pt x="20" y="263"/>
                  <a:pt x="30" y="267"/>
                  <a:pt x="41" y="267"/>
                </a:cubicBezTo>
                <a:close/>
                <a:moveTo>
                  <a:pt x="33" y="42"/>
                </a:moveTo>
                <a:cubicBezTo>
                  <a:pt x="33" y="39"/>
                  <a:pt x="34" y="37"/>
                  <a:pt x="36" y="36"/>
                </a:cubicBezTo>
                <a:cubicBezTo>
                  <a:pt x="37" y="34"/>
                  <a:pt x="39" y="33"/>
                  <a:pt x="41" y="33"/>
                </a:cubicBezTo>
                <a:cubicBezTo>
                  <a:pt x="325" y="33"/>
                  <a:pt x="325" y="33"/>
                  <a:pt x="325" y="33"/>
                </a:cubicBezTo>
                <a:cubicBezTo>
                  <a:pt x="327" y="33"/>
                  <a:pt x="329" y="34"/>
                  <a:pt x="331" y="36"/>
                </a:cubicBezTo>
                <a:cubicBezTo>
                  <a:pt x="333" y="37"/>
                  <a:pt x="333" y="39"/>
                  <a:pt x="333" y="42"/>
                </a:cubicBezTo>
                <a:cubicBezTo>
                  <a:pt x="333" y="225"/>
                  <a:pt x="333" y="225"/>
                  <a:pt x="333" y="225"/>
                </a:cubicBezTo>
                <a:cubicBezTo>
                  <a:pt x="333" y="228"/>
                  <a:pt x="333" y="229"/>
                  <a:pt x="331" y="231"/>
                </a:cubicBezTo>
                <a:cubicBezTo>
                  <a:pt x="329" y="233"/>
                  <a:pt x="327" y="234"/>
                  <a:pt x="325" y="234"/>
                </a:cubicBezTo>
                <a:cubicBezTo>
                  <a:pt x="41" y="234"/>
                  <a:pt x="41" y="234"/>
                  <a:pt x="41" y="234"/>
                </a:cubicBezTo>
                <a:cubicBezTo>
                  <a:pt x="39" y="234"/>
                  <a:pt x="37" y="233"/>
                  <a:pt x="36" y="231"/>
                </a:cubicBezTo>
                <a:cubicBezTo>
                  <a:pt x="34" y="229"/>
                  <a:pt x="33" y="228"/>
                  <a:pt x="33" y="225"/>
                </a:cubicBezTo>
                <a:lnTo>
                  <a:pt x="33" y="42"/>
                </a:lnTo>
                <a:close/>
                <a:moveTo>
                  <a:pt x="33" y="42"/>
                </a:moveTo>
                <a:cubicBezTo>
                  <a:pt x="33" y="42"/>
                  <a:pt x="33" y="42"/>
                  <a:pt x="33" y="42"/>
                </a:cubicBezTo>
              </a:path>
            </a:pathLst>
          </a:custGeom>
          <a:solidFill>
            <a:schemeClr val="accent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dk1"/>
              </a:solidFill>
              <a:latin typeface="Arial"/>
              <a:ea typeface="宋体"/>
            </a:endParaRPr>
          </a:p>
        </p:txBody>
      </p:sp>
      <p:pic>
        <p:nvPicPr>
          <p:cNvPr id="1368199436" name="图片 1368199435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2389" y="1521479"/>
            <a:ext cx="4305989" cy="8905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Tm="0">
        <p:random/>
      </p:transition>
    </mc:Choice>
    <mc:Fallback xmlns="" xmlns:m="http://schemas.openxmlformats.org/officeDocument/2006/math" xmlns:w="http://schemas.openxmlformats.org/wordprocessingml/2006/main">
      <p:transition spd="slow" advClick="1" advTm="0">
        <p:random/>
      </p:transition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4401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9244019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9244019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9273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12" dur="500"/>
                                        <p:tgtEl>
                                          <p:spTgt spid="2039273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15" dur="500"/>
                                        <p:tgtEl>
                                          <p:spTgt spid="20392737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20392737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586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10935864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10935864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21" dur="500"/>
                                        <p:tgtEl>
                                          <p:spTgt spid="1093586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9976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15499763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" dur="500" fill="hold"/>
                                        <p:tgtEl>
                                          <p:spTgt spid="15499763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26" dur="500"/>
                                        <p:tgtEl>
                                          <p:spTgt spid="1549976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156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9" dur="500" fill="hold"/>
                                        <p:tgtEl>
                                          <p:spTgt spid="652156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500" fill="hold"/>
                                        <p:tgtEl>
                                          <p:spTgt spid="652156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31" dur="500"/>
                                        <p:tgtEl>
                                          <p:spTgt spid="652156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740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4" dur="500" fill="hold"/>
                                        <p:tgtEl>
                                          <p:spTgt spid="8217406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5" dur="500" fill="hold"/>
                                        <p:tgtEl>
                                          <p:spTgt spid="8217406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36" dur="500"/>
                                        <p:tgtEl>
                                          <p:spTgt spid="821740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424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0" dur="500" fill="hold"/>
                                        <p:tgtEl>
                                          <p:spTgt spid="2274246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" dur="500" fill="hold"/>
                                        <p:tgtEl>
                                          <p:spTgt spid="2274246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42" dur="500"/>
                                        <p:tgtEl>
                                          <p:spTgt spid="227424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169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5" dur="500" fill="hold"/>
                                        <p:tgtEl>
                                          <p:spTgt spid="7061699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6" dur="500" fill="hold"/>
                                        <p:tgtEl>
                                          <p:spTgt spid="7061699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47" dur="500"/>
                                        <p:tgtEl>
                                          <p:spTgt spid="706169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284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0" dur="500" fill="hold"/>
                                        <p:tgtEl>
                                          <p:spTgt spid="539284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1" dur="500" fill="hold"/>
                                        <p:tgtEl>
                                          <p:spTgt spid="539284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52" dur="500"/>
                                        <p:tgtEl>
                                          <p:spTgt spid="539284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45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6" dur="500" fill="hold"/>
                                        <p:tgtEl>
                                          <p:spTgt spid="1270457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7" dur="500" fill="hold"/>
                                        <p:tgtEl>
                                          <p:spTgt spid="1270457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8" dur="500" fill="hold"/>
                                        <p:tgtEl>
                                          <p:spTgt spid="1270457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9" dur="500" fill="hold"/>
                                        <p:tgtEl>
                                          <p:spTgt spid="1270457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6487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2" dur="500" fill="hold"/>
                                        <p:tgtEl>
                                          <p:spTgt spid="1926487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3" dur="500" fill="hold"/>
                                        <p:tgtEl>
                                          <p:spTgt spid="1926487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" dur="500" fill="hold"/>
                                        <p:tgtEl>
                                          <p:spTgt spid="1926487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5" dur="500" fill="hold"/>
                                        <p:tgtEl>
                                          <p:spTgt spid="1926487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19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8" dur="500" fill="hold"/>
                                        <p:tgtEl>
                                          <p:spTgt spid="1571197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9" dur="500" fill="hold"/>
                                        <p:tgtEl>
                                          <p:spTgt spid="1571197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0" dur="500" fill="hold"/>
                                        <p:tgtEl>
                                          <p:spTgt spid="1571197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1" dur="500" fill="hold"/>
                                        <p:tgtEl>
                                          <p:spTgt spid="1571197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3648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5" dur="500" fill="hold"/>
                                        <p:tgtEl>
                                          <p:spTgt spid="1643648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" dur="500" fill="hold"/>
                                        <p:tgtEl>
                                          <p:spTgt spid="1643648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77" dur="500"/>
                                        <p:tgtEl>
                                          <p:spTgt spid="1643648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485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0" dur="500" fill="hold"/>
                                        <p:tgtEl>
                                          <p:spTgt spid="12844859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1" dur="500" fill="hold"/>
                                        <p:tgtEl>
                                          <p:spTgt spid="12844859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82" dur="500"/>
                                        <p:tgtEl>
                                          <p:spTgt spid="1284485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875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5" dur="500" fill="hold"/>
                                        <p:tgtEl>
                                          <p:spTgt spid="9308756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6" dur="500" fill="hold"/>
                                        <p:tgtEl>
                                          <p:spTgt spid="9308756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87" dur="500"/>
                                        <p:tgtEl>
                                          <p:spTgt spid="930875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500"/>
                            </p:stCondLst>
                            <p:childTnLst>
                              <p:par>
                                <p:cTn id="89" presetID="42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8569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91" dur="500"/>
                                        <p:tgtEl>
                                          <p:spTgt spid="17985698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2" dur="500" fill="hold"/>
                                        <p:tgtEl>
                                          <p:spTgt spid="17985698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3" dur="500" fill="hold"/>
                                        <p:tgtEl>
                                          <p:spTgt spid="17985698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61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96" dur="500"/>
                                        <p:tgtEl>
                                          <p:spTgt spid="9524616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7" dur="500" fill="hold"/>
                                        <p:tgtEl>
                                          <p:spTgt spid="9524616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8" dur="500" fill="hold"/>
                                        <p:tgtEl>
                                          <p:spTgt spid="9524616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765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01" dur="500"/>
                                        <p:tgtEl>
                                          <p:spTgt spid="18876513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2" dur="500" fill="hold"/>
                                        <p:tgtEl>
                                          <p:spTgt spid="1887651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3" dur="500" fill="hold"/>
                                        <p:tgtEl>
                                          <p:spTgt spid="1887651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893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06" dur="500"/>
                                        <p:tgtEl>
                                          <p:spTgt spid="13828933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7" dur="500" fill="hold"/>
                                        <p:tgtEl>
                                          <p:spTgt spid="1382893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8" dur="500" fill="hold"/>
                                        <p:tgtEl>
                                          <p:spTgt spid="1382893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309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1" dur="500"/>
                                        <p:tgtEl>
                                          <p:spTgt spid="12843097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2" dur="500" fill="hold"/>
                                        <p:tgtEl>
                                          <p:spTgt spid="12843097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3" dur="500" fill="hold"/>
                                        <p:tgtEl>
                                          <p:spTgt spid="12843097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4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863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6" dur="500"/>
                                        <p:tgtEl>
                                          <p:spTgt spid="4168639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7" dur="500" fill="hold"/>
                                        <p:tgtEl>
                                          <p:spTgt spid="4168639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8" dur="500" fill="hold"/>
                                        <p:tgtEl>
                                          <p:spTgt spid="4168639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3877985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项目实现效果</a:t>
            </a:r>
          </a:p>
        </p:txBody>
      </p:sp>
      <p:cxnSp>
        <p:nvCxnSpPr>
          <p:cNvPr id="19" name="PA_直接连接符 18"/>
          <p:cNvCxnSpPr>
            <a:cxnSpLocks/>
          </p:cNvCxnSpPr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556074" y="3125819"/>
            <a:ext cx="3644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dirty="0"/>
              <a:t>Project Implementation Effect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517828" y="2416299"/>
            <a:ext cx="864000" cy="864000"/>
            <a:chOff x="2517828" y="1926040"/>
            <a:chExt cx="864000" cy="864000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3" y="5560493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6873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250"/>
                            </p:stCondLst>
                            <p:childTnLst>
                              <p:par>
                                <p:cTn id="6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75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238"/>
                            </p:stCondLst>
                            <p:childTnLst>
                              <p:par>
                                <p:cTn id="7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738"/>
                            </p:stCondLst>
                            <p:childTnLst>
                              <p:par>
                                <p:cTn id="82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75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4" dur="375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44" grpId="1" animBg="1"/>
      <p:bldP spid="143" grpId="0" animBg="1"/>
      <p:bldP spid="143" grpId="1" animBg="1"/>
      <p:bldP spid="145" grpId="0" animBg="1"/>
      <p:bldP spid="145" grpId="1" animBg="1"/>
      <p:bldP spid="146" grpId="0" animBg="1"/>
      <p:bldP spid="147" grpId="0" animBg="1"/>
      <p:bldP spid="148" grpId="0" animBg="1"/>
      <p:bldP spid="17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-32114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54032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实验结果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Freeform: Shape 13"/>
          <p:cNvSpPr/>
          <p:nvPr/>
        </p:nvSpPr>
        <p:spPr>
          <a:xfrm rot="2561600">
            <a:off x="6917972" y="4219764"/>
            <a:ext cx="600655" cy="8709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8828"/>
                </a:moveTo>
                <a:lnTo>
                  <a:pt x="397630" y="28828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3" name="Freeform: Shape 14"/>
          <p:cNvSpPr/>
          <p:nvPr/>
        </p:nvSpPr>
        <p:spPr>
          <a:xfrm>
            <a:off x="6997561" y="3402442"/>
            <a:ext cx="667540" cy="8709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8828"/>
                </a:moveTo>
                <a:lnTo>
                  <a:pt x="441908" y="28828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4" name="Freeform: Shape 15"/>
          <p:cNvSpPr/>
          <p:nvPr/>
        </p:nvSpPr>
        <p:spPr>
          <a:xfrm rot="19038400">
            <a:off x="6917972" y="2585127"/>
            <a:ext cx="600625" cy="8709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8828"/>
                </a:moveTo>
                <a:lnTo>
                  <a:pt x="397611" y="28828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6" name="Freeform: Shape 17"/>
          <p:cNvSpPr/>
          <p:nvPr/>
        </p:nvSpPr>
        <p:spPr>
          <a:xfrm>
            <a:off x="7287935" y="1468179"/>
            <a:ext cx="1140331" cy="1140455"/>
          </a:xfrm>
          <a:custGeom>
            <a:avLst/>
            <a:gdLst>
              <a:gd name="connsiteX0" fmla="*/ 0 w 754893"/>
              <a:gd name="connsiteY0" fmla="*/ 377488 h 754976"/>
              <a:gd name="connsiteX1" fmla="*/ 377447 w 754893"/>
              <a:gd name="connsiteY1" fmla="*/ 0 h 754976"/>
              <a:gd name="connsiteX2" fmla="*/ 754894 w 754893"/>
              <a:gd name="connsiteY2" fmla="*/ 377488 h 754976"/>
              <a:gd name="connsiteX3" fmla="*/ 377447 w 754893"/>
              <a:gd name="connsiteY3" fmla="*/ 754976 h 754976"/>
              <a:gd name="connsiteX4" fmla="*/ 0 w 754893"/>
              <a:gd name="connsiteY4" fmla="*/ 377488 h 754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4893" h="754976">
                <a:moveTo>
                  <a:pt x="0" y="377488"/>
                </a:moveTo>
                <a:cubicBezTo>
                  <a:pt x="0" y="169007"/>
                  <a:pt x="168989" y="0"/>
                  <a:pt x="377447" y="0"/>
                </a:cubicBezTo>
                <a:cubicBezTo>
                  <a:pt x="585905" y="0"/>
                  <a:pt x="754894" y="169007"/>
                  <a:pt x="754894" y="377488"/>
                </a:cubicBezTo>
                <a:cubicBezTo>
                  <a:pt x="754894" y="585969"/>
                  <a:pt x="585905" y="754976"/>
                  <a:pt x="377447" y="754976"/>
                </a:cubicBezTo>
                <a:cubicBezTo>
                  <a:pt x="168989" y="754976"/>
                  <a:pt x="0" y="585969"/>
                  <a:pt x="0" y="377488"/>
                </a:cubicBezTo>
                <a:close/>
              </a:path>
            </a:pathLst>
          </a:custGeom>
          <a:solidFill>
            <a:schemeClr val="accent1"/>
          </a:solidFill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  <p:txBody>
          <a:bodyPr spcFirstLastPara="0" vert="horz" wrap="none" lIns="119443" tIns="119455" rIns="119443" bIns="119455" anchor="ctr" anchorCtr="0">
            <a:normAutofit/>
          </a:bodyPr>
          <a:lstStyle/>
          <a:p>
            <a:pPr algn="ctr" defTabSz="622268"/>
            <a:r>
              <a:rPr lang="en-US" altLang="zh-CN" sz="2400" b="1" dirty="0"/>
              <a:t>100%</a:t>
            </a:r>
            <a:endParaRPr lang="en-US" sz="2400" b="1" dirty="0"/>
          </a:p>
        </p:txBody>
      </p:sp>
      <p:sp>
        <p:nvSpPr>
          <p:cNvPr id="17" name="Freeform: Shape 18"/>
          <p:cNvSpPr/>
          <p:nvPr/>
        </p:nvSpPr>
        <p:spPr>
          <a:xfrm>
            <a:off x="7665097" y="2875824"/>
            <a:ext cx="1140331" cy="1140331"/>
          </a:xfrm>
          <a:custGeom>
            <a:avLst/>
            <a:gdLst>
              <a:gd name="connsiteX0" fmla="*/ 0 w 754893"/>
              <a:gd name="connsiteY0" fmla="*/ 377447 h 754893"/>
              <a:gd name="connsiteX1" fmla="*/ 377447 w 754893"/>
              <a:gd name="connsiteY1" fmla="*/ 0 h 754893"/>
              <a:gd name="connsiteX2" fmla="*/ 754894 w 754893"/>
              <a:gd name="connsiteY2" fmla="*/ 377447 h 754893"/>
              <a:gd name="connsiteX3" fmla="*/ 377447 w 754893"/>
              <a:gd name="connsiteY3" fmla="*/ 754894 h 754893"/>
              <a:gd name="connsiteX4" fmla="*/ 0 w 754893"/>
              <a:gd name="connsiteY4" fmla="*/ 377447 h 75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4893" h="754893">
                <a:moveTo>
                  <a:pt x="0" y="377447"/>
                </a:moveTo>
                <a:cubicBezTo>
                  <a:pt x="0" y="168989"/>
                  <a:pt x="168989" y="0"/>
                  <a:pt x="377447" y="0"/>
                </a:cubicBezTo>
                <a:cubicBezTo>
                  <a:pt x="585905" y="0"/>
                  <a:pt x="754894" y="168989"/>
                  <a:pt x="754894" y="377447"/>
                </a:cubicBezTo>
                <a:cubicBezTo>
                  <a:pt x="754894" y="585905"/>
                  <a:pt x="585905" y="754894"/>
                  <a:pt x="377447" y="754894"/>
                </a:cubicBezTo>
                <a:cubicBezTo>
                  <a:pt x="168989" y="754894"/>
                  <a:pt x="0" y="585905"/>
                  <a:pt x="0" y="377447"/>
                </a:cubicBezTo>
                <a:close/>
              </a:path>
            </a:pathLst>
          </a:custGeom>
          <a:solidFill>
            <a:schemeClr val="accent2"/>
          </a:solidFill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  <p:txBody>
          <a:bodyPr spcFirstLastPara="0" vert="horz" wrap="none" lIns="119443" tIns="119443" rIns="119443" bIns="119443" anchor="ctr" anchorCtr="0">
            <a:normAutofit/>
          </a:bodyPr>
          <a:lstStyle/>
          <a:p>
            <a:pPr algn="ctr" defTabSz="622268"/>
            <a:r>
              <a:rPr lang="en-US" altLang="zh-CN" sz="2400" b="1" dirty="0"/>
              <a:t>71.4%</a:t>
            </a:r>
            <a:endParaRPr lang="en-US" sz="2400" b="1" dirty="0"/>
          </a:p>
        </p:txBody>
      </p:sp>
      <p:sp>
        <p:nvSpPr>
          <p:cNvPr id="18" name="Freeform: Shape 26"/>
          <p:cNvSpPr/>
          <p:nvPr/>
        </p:nvSpPr>
        <p:spPr>
          <a:xfrm>
            <a:off x="7287935" y="4283405"/>
            <a:ext cx="1140331" cy="1140331"/>
          </a:xfrm>
          <a:custGeom>
            <a:avLst/>
            <a:gdLst>
              <a:gd name="connsiteX0" fmla="*/ 0 w 754893"/>
              <a:gd name="connsiteY0" fmla="*/ 377447 h 754893"/>
              <a:gd name="connsiteX1" fmla="*/ 377447 w 754893"/>
              <a:gd name="connsiteY1" fmla="*/ 0 h 754893"/>
              <a:gd name="connsiteX2" fmla="*/ 754894 w 754893"/>
              <a:gd name="connsiteY2" fmla="*/ 377447 h 754893"/>
              <a:gd name="connsiteX3" fmla="*/ 377447 w 754893"/>
              <a:gd name="connsiteY3" fmla="*/ 754894 h 754893"/>
              <a:gd name="connsiteX4" fmla="*/ 0 w 754893"/>
              <a:gd name="connsiteY4" fmla="*/ 377447 h 75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4893" h="754893">
                <a:moveTo>
                  <a:pt x="0" y="377447"/>
                </a:moveTo>
                <a:cubicBezTo>
                  <a:pt x="0" y="168989"/>
                  <a:pt x="168989" y="0"/>
                  <a:pt x="377447" y="0"/>
                </a:cubicBezTo>
                <a:cubicBezTo>
                  <a:pt x="585905" y="0"/>
                  <a:pt x="754894" y="168989"/>
                  <a:pt x="754894" y="377447"/>
                </a:cubicBezTo>
                <a:cubicBezTo>
                  <a:pt x="754894" y="585905"/>
                  <a:pt x="585905" y="754894"/>
                  <a:pt x="377447" y="754894"/>
                </a:cubicBezTo>
                <a:cubicBezTo>
                  <a:pt x="168989" y="754894"/>
                  <a:pt x="0" y="585905"/>
                  <a:pt x="0" y="377447"/>
                </a:cubicBezTo>
                <a:close/>
              </a:path>
            </a:pathLst>
          </a:custGeom>
          <a:solidFill>
            <a:schemeClr val="accent3"/>
          </a:solidFill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  <p:txBody>
          <a:bodyPr spcFirstLastPara="0" vert="horz" wrap="none" lIns="119443" tIns="119443" rIns="119443" bIns="119443" anchor="ctr" anchorCtr="0">
            <a:normAutofit/>
          </a:bodyPr>
          <a:lstStyle/>
          <a:p>
            <a:pPr algn="ctr" defTabSz="622268"/>
            <a:r>
              <a:rPr lang="en-US" altLang="zh-CN" sz="2400" b="1" dirty="0"/>
              <a:t>85.6%</a:t>
            </a:r>
            <a:endParaRPr lang="en-US" sz="2400" b="1" dirty="0"/>
          </a:p>
        </p:txBody>
      </p:sp>
      <p:cxnSp>
        <p:nvCxnSpPr>
          <p:cNvPr id="19" name="Straight Connector 6"/>
          <p:cNvCxnSpPr/>
          <p:nvPr/>
        </p:nvCxnSpPr>
        <p:spPr>
          <a:xfrm>
            <a:off x="8404945" y="1970572"/>
            <a:ext cx="2486303" cy="3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7"/>
          <p:cNvCxnSpPr/>
          <p:nvPr/>
        </p:nvCxnSpPr>
        <p:spPr>
          <a:xfrm>
            <a:off x="8770146" y="3466070"/>
            <a:ext cx="290068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8"/>
          <p:cNvCxnSpPr/>
          <p:nvPr/>
        </p:nvCxnSpPr>
        <p:spPr>
          <a:xfrm>
            <a:off x="8404945" y="4957461"/>
            <a:ext cx="2486303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id="{CFB85197-AD9E-4FAA-AE3B-E6D91737757D}"/>
              </a:ext>
            </a:extLst>
          </p:cNvPr>
          <p:cNvGrpSpPr/>
          <p:nvPr/>
        </p:nvGrpSpPr>
        <p:grpSpPr>
          <a:xfrm>
            <a:off x="5382092" y="2495718"/>
            <a:ext cx="1900551" cy="1900551"/>
            <a:chOff x="1559498" y="2771361"/>
            <a:chExt cx="1900551" cy="1900551"/>
          </a:xfrm>
        </p:grpSpPr>
        <p:sp>
          <p:nvSpPr>
            <p:cNvPr id="15" name="Oval 16"/>
            <p:cNvSpPr/>
            <p:nvPr/>
          </p:nvSpPr>
          <p:spPr>
            <a:xfrm>
              <a:off x="1559498" y="2771361"/>
              <a:ext cx="1900551" cy="1900551"/>
            </a:xfrm>
            <a:prstGeom prst="ellipse">
              <a:avLst/>
            </a:prstGeom>
            <a:solidFill>
              <a:schemeClr val="tx2"/>
            </a:solidFill>
            <a:effectLst>
              <a:outerShdw blurRad="40000" dist="20000" dir="5400000" rotWithShape="0">
                <a:srgbClr val="000000">
                  <a:alpha val="0"/>
                </a:srgbClr>
              </a:outerShdw>
            </a:effectLst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8" name="Group 30"/>
            <p:cNvGrpSpPr/>
            <p:nvPr/>
          </p:nvGrpSpPr>
          <p:grpSpPr>
            <a:xfrm>
              <a:off x="2158402" y="3237704"/>
              <a:ext cx="692743" cy="1008025"/>
              <a:chOff x="4075113" y="1909763"/>
              <a:chExt cx="247650" cy="360363"/>
            </a:xfrm>
            <a:solidFill>
              <a:schemeClr val="bg1"/>
            </a:solidFill>
          </p:grpSpPr>
          <p:sp>
            <p:nvSpPr>
              <p:cNvPr id="41" name="Freeform: Shape 31"/>
              <p:cNvSpPr>
                <a:spLocks/>
              </p:cNvSpPr>
              <p:nvPr/>
            </p:nvSpPr>
            <p:spPr bwMode="auto">
              <a:xfrm>
                <a:off x="4075113" y="1909763"/>
                <a:ext cx="247650" cy="360363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0" y="42"/>
                  </a:cxn>
                  <a:cxn ang="0">
                    <a:pos x="19" y="88"/>
                  </a:cxn>
                  <a:cxn ang="0">
                    <a:pos x="42" y="123"/>
                  </a:cxn>
                  <a:cxn ang="0">
                    <a:pos x="65" y="88"/>
                  </a:cxn>
                  <a:cxn ang="0">
                    <a:pos x="85" y="42"/>
                  </a:cxn>
                  <a:cxn ang="0">
                    <a:pos x="42" y="0"/>
                  </a:cxn>
                  <a:cxn ang="0">
                    <a:pos x="52" y="104"/>
                  </a:cxn>
                  <a:cxn ang="0">
                    <a:pos x="33" y="106"/>
                  </a:cxn>
                  <a:cxn ang="0">
                    <a:pos x="31" y="99"/>
                  </a:cxn>
                  <a:cxn ang="0">
                    <a:pos x="31" y="99"/>
                  </a:cxn>
                  <a:cxn ang="0">
                    <a:pos x="55" y="96"/>
                  </a:cxn>
                  <a:cxn ang="0">
                    <a:pos x="54" y="99"/>
                  </a:cxn>
                  <a:cxn ang="0">
                    <a:pos x="52" y="104"/>
                  </a:cxn>
                  <a:cxn ang="0">
                    <a:pos x="30" y="95"/>
                  </a:cxn>
                  <a:cxn ang="0">
                    <a:pos x="27" y="88"/>
                  </a:cxn>
                  <a:cxn ang="0">
                    <a:pos x="57" y="88"/>
                  </a:cxn>
                  <a:cxn ang="0">
                    <a:pos x="56" y="92"/>
                  </a:cxn>
                  <a:cxn ang="0">
                    <a:pos x="30" y="95"/>
                  </a:cxn>
                  <a:cxn ang="0">
                    <a:pos x="42" y="115"/>
                  </a:cxn>
                  <a:cxn ang="0">
                    <a:pos x="35" y="110"/>
                  </a:cxn>
                  <a:cxn ang="0">
                    <a:pos x="51" y="108"/>
                  </a:cxn>
                  <a:cxn ang="0">
                    <a:pos x="42" y="115"/>
                  </a:cxn>
                  <a:cxn ang="0">
                    <a:pos x="60" y="80"/>
                  </a:cxn>
                  <a:cxn ang="0">
                    <a:pos x="24" y="80"/>
                  </a:cxn>
                  <a:cxn ang="0">
                    <a:pos x="18" y="68"/>
                  </a:cxn>
                  <a:cxn ang="0">
                    <a:pos x="8" y="42"/>
                  </a:cxn>
                  <a:cxn ang="0">
                    <a:pos x="42" y="8"/>
                  </a:cxn>
                  <a:cxn ang="0">
                    <a:pos x="77" y="42"/>
                  </a:cxn>
                  <a:cxn ang="0">
                    <a:pos x="67" y="68"/>
                  </a:cxn>
                  <a:cxn ang="0">
                    <a:pos x="60" y="80"/>
                  </a:cxn>
                  <a:cxn ang="0">
                    <a:pos x="60" y="80"/>
                  </a:cxn>
                  <a:cxn ang="0">
                    <a:pos x="60" y="80"/>
                  </a:cxn>
                </a:cxnLst>
                <a:rect l="0" t="0" r="r" b="b"/>
                <a:pathLst>
                  <a:path w="85" h="123">
                    <a:moveTo>
                      <a:pt x="42" y="0"/>
                    </a:moveTo>
                    <a:cubicBezTo>
                      <a:pt x="19" y="0"/>
                      <a:pt x="0" y="19"/>
                      <a:pt x="0" y="42"/>
                    </a:cubicBezTo>
                    <a:cubicBezTo>
                      <a:pt x="0" y="57"/>
                      <a:pt x="14" y="74"/>
                      <a:pt x="19" y="88"/>
                    </a:cubicBezTo>
                    <a:cubicBezTo>
                      <a:pt x="27" y="110"/>
                      <a:pt x="26" y="123"/>
                      <a:pt x="42" y="123"/>
                    </a:cubicBezTo>
                    <a:cubicBezTo>
                      <a:pt x="59" y="123"/>
                      <a:pt x="58" y="110"/>
                      <a:pt x="65" y="88"/>
                    </a:cubicBezTo>
                    <a:cubicBezTo>
                      <a:pt x="70" y="74"/>
                      <a:pt x="85" y="57"/>
                      <a:pt x="85" y="42"/>
                    </a:cubicBezTo>
                    <a:cubicBezTo>
                      <a:pt x="85" y="19"/>
                      <a:pt x="66" y="0"/>
                      <a:pt x="42" y="0"/>
                    </a:cubicBezTo>
                    <a:close/>
                    <a:moveTo>
                      <a:pt x="52" y="104"/>
                    </a:moveTo>
                    <a:cubicBezTo>
                      <a:pt x="33" y="106"/>
                      <a:pt x="33" y="106"/>
                      <a:pt x="33" y="106"/>
                    </a:cubicBezTo>
                    <a:cubicBezTo>
                      <a:pt x="33" y="104"/>
                      <a:pt x="32" y="102"/>
                      <a:pt x="31" y="99"/>
                    </a:cubicBezTo>
                    <a:cubicBezTo>
                      <a:pt x="31" y="99"/>
                      <a:pt x="31" y="99"/>
                      <a:pt x="31" y="99"/>
                    </a:cubicBezTo>
                    <a:cubicBezTo>
                      <a:pt x="55" y="96"/>
                      <a:pt x="55" y="96"/>
                      <a:pt x="55" y="96"/>
                    </a:cubicBezTo>
                    <a:cubicBezTo>
                      <a:pt x="54" y="97"/>
                      <a:pt x="54" y="98"/>
                      <a:pt x="54" y="99"/>
                    </a:cubicBezTo>
                    <a:cubicBezTo>
                      <a:pt x="53" y="101"/>
                      <a:pt x="53" y="103"/>
                      <a:pt x="52" y="104"/>
                    </a:cubicBezTo>
                    <a:close/>
                    <a:moveTo>
                      <a:pt x="30" y="95"/>
                    </a:moveTo>
                    <a:cubicBezTo>
                      <a:pt x="29" y="93"/>
                      <a:pt x="28" y="91"/>
                      <a:pt x="27" y="88"/>
                    </a:cubicBezTo>
                    <a:cubicBezTo>
                      <a:pt x="57" y="88"/>
                      <a:pt x="57" y="88"/>
                      <a:pt x="57" y="88"/>
                    </a:cubicBezTo>
                    <a:cubicBezTo>
                      <a:pt x="57" y="89"/>
                      <a:pt x="56" y="91"/>
                      <a:pt x="56" y="92"/>
                    </a:cubicBezTo>
                    <a:lnTo>
                      <a:pt x="30" y="95"/>
                    </a:lnTo>
                    <a:close/>
                    <a:moveTo>
                      <a:pt x="42" y="115"/>
                    </a:moveTo>
                    <a:cubicBezTo>
                      <a:pt x="38" y="115"/>
                      <a:pt x="37" y="114"/>
                      <a:pt x="35" y="110"/>
                    </a:cubicBezTo>
                    <a:cubicBezTo>
                      <a:pt x="51" y="108"/>
                      <a:pt x="51" y="108"/>
                      <a:pt x="51" y="108"/>
                    </a:cubicBezTo>
                    <a:cubicBezTo>
                      <a:pt x="49" y="114"/>
                      <a:pt x="47" y="115"/>
                      <a:pt x="42" y="115"/>
                    </a:cubicBezTo>
                    <a:close/>
                    <a:moveTo>
                      <a:pt x="60" y="80"/>
                    </a:moveTo>
                    <a:cubicBezTo>
                      <a:pt x="24" y="80"/>
                      <a:pt x="24" y="80"/>
                      <a:pt x="24" y="80"/>
                    </a:cubicBezTo>
                    <a:cubicBezTo>
                      <a:pt x="23" y="76"/>
                      <a:pt x="20" y="72"/>
                      <a:pt x="18" y="68"/>
                    </a:cubicBezTo>
                    <a:cubicBezTo>
                      <a:pt x="13" y="59"/>
                      <a:pt x="8" y="50"/>
                      <a:pt x="8" y="42"/>
                    </a:cubicBezTo>
                    <a:cubicBezTo>
                      <a:pt x="8" y="23"/>
                      <a:pt x="23" y="8"/>
                      <a:pt x="42" y="8"/>
                    </a:cubicBezTo>
                    <a:cubicBezTo>
                      <a:pt x="61" y="8"/>
                      <a:pt x="77" y="23"/>
                      <a:pt x="77" y="42"/>
                    </a:cubicBezTo>
                    <a:cubicBezTo>
                      <a:pt x="77" y="50"/>
                      <a:pt x="72" y="59"/>
                      <a:pt x="67" y="68"/>
                    </a:cubicBezTo>
                    <a:cubicBezTo>
                      <a:pt x="64" y="72"/>
                      <a:pt x="62" y="76"/>
                      <a:pt x="60" y="80"/>
                    </a:cubicBezTo>
                    <a:close/>
                    <a:moveTo>
                      <a:pt x="60" y="80"/>
                    </a:moveTo>
                    <a:cubicBezTo>
                      <a:pt x="60" y="80"/>
                      <a:pt x="60" y="80"/>
                      <a:pt x="60" y="8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Freeform: Shape 32"/>
              <p:cNvSpPr>
                <a:spLocks/>
              </p:cNvSpPr>
              <p:nvPr/>
            </p:nvSpPr>
            <p:spPr bwMode="auto">
              <a:xfrm>
                <a:off x="4130675" y="1965326"/>
                <a:ext cx="73025" cy="73025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0" y="23"/>
                  </a:cxn>
                  <a:cxn ang="0">
                    <a:pos x="2" y="25"/>
                  </a:cxn>
                  <a:cxn ang="0">
                    <a:pos x="4" y="23"/>
                  </a:cxn>
                  <a:cxn ang="0">
                    <a:pos x="23" y="4"/>
                  </a:cxn>
                  <a:cxn ang="0">
                    <a:pos x="25" y="2"/>
                  </a:cxn>
                  <a:cxn ang="0">
                    <a:pos x="23" y="0"/>
                  </a:cxn>
                  <a:cxn ang="0">
                    <a:pos x="23" y="0"/>
                  </a:cxn>
                  <a:cxn ang="0">
                    <a:pos x="23" y="0"/>
                  </a:cxn>
                </a:cxnLst>
                <a:rect l="0" t="0" r="r" b="b"/>
                <a:pathLst>
                  <a:path w="25" h="25">
                    <a:moveTo>
                      <a:pt x="23" y="0"/>
                    </a:moveTo>
                    <a:cubicBezTo>
                      <a:pt x="11" y="0"/>
                      <a:pt x="0" y="10"/>
                      <a:pt x="0" y="23"/>
                    </a:cubicBezTo>
                    <a:cubicBezTo>
                      <a:pt x="0" y="24"/>
                      <a:pt x="1" y="25"/>
                      <a:pt x="2" y="25"/>
                    </a:cubicBezTo>
                    <a:cubicBezTo>
                      <a:pt x="3" y="25"/>
                      <a:pt x="4" y="24"/>
                      <a:pt x="4" y="23"/>
                    </a:cubicBezTo>
                    <a:cubicBezTo>
                      <a:pt x="4" y="12"/>
                      <a:pt x="13" y="4"/>
                      <a:pt x="23" y="4"/>
                    </a:cubicBezTo>
                    <a:cubicBezTo>
                      <a:pt x="24" y="4"/>
                      <a:pt x="25" y="3"/>
                      <a:pt x="25" y="2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35" name="Rectangle 1"/>
          <p:cNvSpPr/>
          <p:nvPr/>
        </p:nvSpPr>
        <p:spPr>
          <a:xfrm>
            <a:off x="8428266" y="1606920"/>
            <a:ext cx="1599257" cy="338554"/>
          </a:xfrm>
          <a:prstGeom prst="rect">
            <a:avLst/>
          </a:prstGeom>
        </p:spPr>
        <p:txBody>
          <a:bodyPr wrap="none" lIns="216000" anchor="ctr" anchorCtr="0">
            <a:normAutofit lnSpcReduction="10000"/>
          </a:bodyPr>
          <a:lstStyle/>
          <a:p>
            <a:r>
              <a:rPr lang="zh-CN" altLang="en-US" dirty="0">
                <a:latin typeface="+mj-lt"/>
              </a:rPr>
              <a:t>精确率 </a:t>
            </a:r>
            <a:r>
              <a:rPr lang="en-US" altLang="zh-CN" dirty="0">
                <a:latin typeface="+mj-lt"/>
              </a:rPr>
              <a:t>(Precision)</a:t>
            </a:r>
            <a:r>
              <a:rPr lang="zh-CN" altLang="en-US" sz="1600" b="1" dirty="0">
                <a:solidFill>
                  <a:schemeClr val="accent1"/>
                </a:solidFill>
                <a:latin typeface="+mj-lt"/>
              </a:rPr>
              <a:t> </a:t>
            </a:r>
          </a:p>
        </p:txBody>
      </p:sp>
      <p:sp>
        <p:nvSpPr>
          <p:cNvPr id="36" name="Rectangle 27"/>
          <p:cNvSpPr/>
          <p:nvPr/>
        </p:nvSpPr>
        <p:spPr>
          <a:xfrm>
            <a:off x="8805427" y="3086707"/>
            <a:ext cx="1599257" cy="338554"/>
          </a:xfrm>
          <a:prstGeom prst="rect">
            <a:avLst/>
          </a:prstGeom>
        </p:spPr>
        <p:txBody>
          <a:bodyPr wrap="none" lIns="216000" anchor="ctr" anchorCtr="0">
            <a:normAutofit lnSpcReduction="10000"/>
          </a:bodyPr>
          <a:lstStyle/>
          <a:p>
            <a:r>
              <a:rPr lang="zh-CN" altLang="en-US" dirty="0">
                <a:latin typeface="+mj-lt"/>
              </a:rPr>
              <a:t>召回率 </a:t>
            </a:r>
            <a:r>
              <a:rPr lang="en-US" altLang="zh-CN" dirty="0">
                <a:latin typeface="+mj-lt"/>
              </a:rPr>
              <a:t>(Recall</a:t>
            </a:r>
            <a:r>
              <a:rPr lang="en-US" altLang="zh-CN" dirty="0"/>
              <a:t>)</a:t>
            </a:r>
            <a:endParaRPr lang="zh-CN" altLang="en-US" sz="1600" b="1" dirty="0">
              <a:solidFill>
                <a:schemeClr val="accent2"/>
              </a:solidFill>
            </a:endParaRPr>
          </a:p>
        </p:txBody>
      </p:sp>
      <p:sp>
        <p:nvSpPr>
          <p:cNvPr id="37" name="Rectangle 29"/>
          <p:cNvSpPr/>
          <p:nvPr/>
        </p:nvSpPr>
        <p:spPr>
          <a:xfrm>
            <a:off x="8324743" y="4294838"/>
            <a:ext cx="1702779" cy="538372"/>
          </a:xfrm>
          <a:prstGeom prst="rect">
            <a:avLst/>
          </a:prstGeom>
        </p:spPr>
        <p:txBody>
          <a:bodyPr wrap="none" lIns="216000" anchor="ctr" anchorCtr="0">
            <a:noAutofit/>
          </a:bodyPr>
          <a:lstStyle/>
          <a:p>
            <a:r>
              <a:rPr lang="en-US" altLang="zh-CN" sz="1600" dirty="0">
                <a:latin typeface="+mj-lt"/>
              </a:rPr>
              <a:t>mAP50 </a:t>
            </a:r>
          </a:p>
          <a:p>
            <a:r>
              <a:rPr lang="en-US" altLang="zh-CN" sz="1600" dirty="0">
                <a:latin typeface="+mj-lt"/>
              </a:rPr>
              <a:t>(mean Average Precision </a:t>
            </a:r>
          </a:p>
          <a:p>
            <a:r>
              <a:rPr lang="en-US" altLang="zh-CN" sz="1600" dirty="0">
                <a:latin typeface="+mj-lt"/>
              </a:rPr>
              <a:t>@ </a:t>
            </a:r>
            <a:r>
              <a:rPr lang="en-US" altLang="zh-CN" sz="1600" dirty="0" err="1">
                <a:latin typeface="+mj-lt"/>
              </a:rPr>
              <a:t>IoU</a:t>
            </a:r>
            <a:r>
              <a:rPr lang="en-US" altLang="zh-CN" sz="1600" dirty="0">
                <a:latin typeface="+mj-lt"/>
              </a:rPr>
              <a:t>=0.50)</a:t>
            </a:r>
            <a:r>
              <a:rPr lang="zh-CN" altLang="en-US" sz="1600" b="1" dirty="0">
                <a:solidFill>
                  <a:schemeClr val="accent3"/>
                </a:solidFill>
                <a:latin typeface="+mj-lt"/>
              </a:rPr>
              <a:t> </a:t>
            </a:r>
          </a:p>
        </p:txBody>
      </p:sp>
      <p:sp>
        <p:nvSpPr>
          <p:cNvPr id="38" name="TextBox 39"/>
          <p:cNvSpPr txBox="1">
            <a:spLocks/>
          </p:cNvSpPr>
          <p:nvPr/>
        </p:nvSpPr>
        <p:spPr bwMode="auto">
          <a:xfrm>
            <a:off x="8266540" y="1968127"/>
            <a:ext cx="2498045" cy="556179"/>
          </a:xfrm>
          <a:prstGeom prst="rect">
            <a:avLst/>
          </a:prstGeom>
          <a:noFill/>
        </p:spPr>
        <p:txBody>
          <a:bodyPr wrap="square" lIns="216000" tIns="46800" rIns="90000" bIns="46800">
            <a:normAutofit/>
          </a:bodyPr>
          <a:lstStyle/>
          <a:p>
            <a:pPr algn="l" latinLnBrk="0">
              <a:lnSpc>
                <a:spcPct val="120000"/>
              </a:lnSpc>
            </a:pPr>
            <a:endParaRPr lang="zh-CN" altLang="en-US" sz="1000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39" name="TextBox 40"/>
          <p:cNvSpPr txBox="1">
            <a:spLocks/>
          </p:cNvSpPr>
          <p:nvPr/>
        </p:nvSpPr>
        <p:spPr bwMode="auto">
          <a:xfrm>
            <a:off x="9084044" y="3463630"/>
            <a:ext cx="2498045" cy="556179"/>
          </a:xfrm>
          <a:prstGeom prst="rect">
            <a:avLst/>
          </a:prstGeom>
          <a:noFill/>
        </p:spPr>
        <p:txBody>
          <a:bodyPr wrap="square" lIns="216000" tIns="46800" rIns="90000" bIns="46800">
            <a:normAutofit/>
          </a:bodyPr>
          <a:lstStyle/>
          <a:p>
            <a:pPr algn="l" latinLnBrk="0">
              <a:lnSpc>
                <a:spcPct val="120000"/>
              </a:lnSpc>
            </a:pPr>
            <a:endParaRPr lang="zh-CN" altLang="en-US" sz="1000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40" name="TextBox 42"/>
          <p:cNvSpPr txBox="1">
            <a:spLocks/>
          </p:cNvSpPr>
          <p:nvPr/>
        </p:nvSpPr>
        <p:spPr bwMode="auto">
          <a:xfrm>
            <a:off x="8266540" y="4955018"/>
            <a:ext cx="2498045" cy="556179"/>
          </a:xfrm>
          <a:prstGeom prst="rect">
            <a:avLst/>
          </a:prstGeom>
          <a:noFill/>
        </p:spPr>
        <p:txBody>
          <a:bodyPr wrap="square" lIns="216000" tIns="46800" rIns="90000" bIns="46800">
            <a:normAutofit/>
          </a:bodyPr>
          <a:lstStyle/>
          <a:p>
            <a:pPr algn="l" latinLnBrk="0">
              <a:lnSpc>
                <a:spcPct val="120000"/>
              </a:lnSpc>
            </a:pPr>
            <a:endParaRPr lang="zh-CN" altLang="en-US" sz="1000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8DF2846-7A3B-2D0C-EF43-94A0F968FEF1}"/>
              </a:ext>
            </a:extLst>
          </p:cNvPr>
          <p:cNvSpPr txBox="1"/>
          <p:nvPr/>
        </p:nvSpPr>
        <p:spPr>
          <a:xfrm>
            <a:off x="855255" y="1166947"/>
            <a:ext cx="35671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+mn-lt"/>
              </a:rPr>
              <a:t>       模型在验证集上的性能随着训练的进行而稳步提升。</a:t>
            </a:r>
            <a:endParaRPr lang="en-US" altLang="zh-CN" b="1" dirty="0">
              <a:latin typeface="+mn-lt"/>
            </a:endParaRPr>
          </a:p>
          <a:p>
            <a:r>
              <a:rPr lang="zh-CN" altLang="en-US" b="1" dirty="0">
                <a:latin typeface="+mn-lt"/>
              </a:rPr>
              <a:t>       在第</a:t>
            </a:r>
            <a:r>
              <a:rPr lang="en-US" altLang="zh-CN" dirty="0">
                <a:latin typeface="+mn-lt"/>
              </a:rPr>
              <a:t>50</a:t>
            </a:r>
            <a:r>
              <a:rPr lang="zh-CN" altLang="en-US" b="1" dirty="0">
                <a:latin typeface="+mn-lt"/>
              </a:rPr>
              <a:t>个周期</a:t>
            </a:r>
            <a:r>
              <a:rPr lang="zh-CN" altLang="en-US" dirty="0">
                <a:latin typeface="+mn-lt"/>
              </a:rPr>
              <a:t>（</a:t>
            </a:r>
            <a:r>
              <a:rPr lang="en-US" altLang="zh-CN" dirty="0">
                <a:latin typeface="+mn-lt"/>
              </a:rPr>
              <a:t>Epoch</a:t>
            </a:r>
            <a:r>
              <a:rPr lang="zh-CN" altLang="en-US" dirty="0">
                <a:latin typeface="+mn-lt"/>
              </a:rPr>
              <a:t>）</a:t>
            </a:r>
            <a:r>
              <a:rPr lang="zh-CN" altLang="en-US" b="1" dirty="0">
                <a:latin typeface="+mn-lt"/>
              </a:rPr>
              <a:t>达到或接近最优值。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DC9DF4D-8A00-C6D7-A601-215950482A71}"/>
              </a:ext>
            </a:extLst>
          </p:cNvPr>
          <p:cNvSpPr txBox="1"/>
          <p:nvPr/>
        </p:nvSpPr>
        <p:spPr>
          <a:xfrm>
            <a:off x="914280" y="2802277"/>
            <a:ext cx="35671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+mj-lt"/>
              </a:rPr>
              <a:t>损失函数</a:t>
            </a:r>
            <a:r>
              <a:rPr lang="en-US" altLang="zh-CN" b="1" dirty="0">
                <a:latin typeface="+mj-lt"/>
              </a:rPr>
              <a:t>:</a:t>
            </a:r>
            <a:endParaRPr lang="en-US" altLang="zh-CN" b="1" dirty="0">
              <a:latin typeface="+mn-lt"/>
            </a:endParaRPr>
          </a:p>
          <a:p>
            <a:r>
              <a:rPr lang="zh-CN" altLang="en-US" b="1" dirty="0">
                <a:latin typeface="+mn-lt"/>
              </a:rPr>
              <a:t>       训练和验证损失均稳步下降，表明模型学习有效，未出现明显过拟合。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A185549-7CDB-655C-7CF5-3DE6346DBE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280" y="4356178"/>
            <a:ext cx="3743847" cy="155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08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5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000"/>
                            </p:stCondLst>
                            <p:childTnLst>
                              <p:par>
                                <p:cTn id="82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35" grpId="0"/>
      <p:bldP spid="36" grpId="0"/>
      <p:bldP spid="37" grpId="0"/>
      <p:bldP spid="38" grpId="0"/>
      <p:bldP spid="39" grpId="0"/>
      <p:bldP spid="4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-25401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540568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结果分析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689642" y="1707226"/>
            <a:ext cx="3420187" cy="3005329"/>
            <a:chOff x="1658902" y="2218103"/>
            <a:chExt cx="3420187" cy="3005329"/>
          </a:xfrm>
        </p:grpSpPr>
        <p:sp>
          <p:nvSpPr>
            <p:cNvPr id="37" name="椭圆 36"/>
            <p:cNvSpPr/>
            <p:nvPr/>
          </p:nvSpPr>
          <p:spPr>
            <a:xfrm>
              <a:off x="1658902" y="2218103"/>
              <a:ext cx="2977116" cy="2977116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椭圆 37"/>
            <p:cNvSpPr/>
            <p:nvPr/>
          </p:nvSpPr>
          <p:spPr>
            <a:xfrm>
              <a:off x="1841428" y="2400629"/>
              <a:ext cx="2612065" cy="2612065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椭圆 38"/>
            <p:cNvSpPr/>
            <p:nvPr/>
          </p:nvSpPr>
          <p:spPr>
            <a:xfrm>
              <a:off x="2022748" y="2581949"/>
              <a:ext cx="2249424" cy="2249424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椭圆 39"/>
            <p:cNvSpPr/>
            <p:nvPr/>
          </p:nvSpPr>
          <p:spPr>
            <a:xfrm>
              <a:off x="2205628" y="2764829"/>
              <a:ext cx="1883664" cy="1883664"/>
            </a:xfrm>
            <a:prstGeom prst="ellipse">
              <a:avLst/>
            </a:prstGeom>
            <a:noFill/>
            <a:ln w="127000" cap="rnd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弧形 40"/>
            <p:cNvSpPr/>
            <p:nvPr/>
          </p:nvSpPr>
          <p:spPr>
            <a:xfrm>
              <a:off x="1658902" y="2218103"/>
              <a:ext cx="2977116" cy="2977116"/>
            </a:xfrm>
            <a:prstGeom prst="arc">
              <a:avLst>
                <a:gd name="adj1" fmla="val 16200000"/>
                <a:gd name="adj2" fmla="val 19807030"/>
              </a:avLst>
            </a:prstGeom>
            <a:noFill/>
            <a:ln w="127000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弧形 41"/>
            <p:cNvSpPr/>
            <p:nvPr/>
          </p:nvSpPr>
          <p:spPr>
            <a:xfrm>
              <a:off x="1841428" y="2400628"/>
              <a:ext cx="2612065" cy="2612065"/>
            </a:xfrm>
            <a:prstGeom prst="arc">
              <a:avLst/>
            </a:prstGeom>
            <a:noFill/>
            <a:ln w="1270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弧形 42"/>
            <p:cNvSpPr/>
            <p:nvPr/>
          </p:nvSpPr>
          <p:spPr>
            <a:xfrm>
              <a:off x="2022748" y="2581949"/>
              <a:ext cx="2249424" cy="2249424"/>
            </a:xfrm>
            <a:prstGeom prst="arc">
              <a:avLst>
                <a:gd name="adj1" fmla="val 16200000"/>
                <a:gd name="adj2" fmla="val 1964076"/>
              </a:avLst>
            </a:prstGeom>
            <a:noFill/>
            <a:ln w="127000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弧形 43"/>
            <p:cNvSpPr/>
            <p:nvPr/>
          </p:nvSpPr>
          <p:spPr>
            <a:xfrm>
              <a:off x="2205628" y="2764829"/>
              <a:ext cx="1883664" cy="1883664"/>
            </a:xfrm>
            <a:prstGeom prst="arc">
              <a:avLst>
                <a:gd name="adj1" fmla="val 16200000"/>
                <a:gd name="adj2" fmla="val 7010434"/>
              </a:avLst>
            </a:prstGeom>
            <a:noFill/>
            <a:ln w="127000" cap="rnd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椭圆 45"/>
            <p:cNvSpPr/>
            <p:nvPr/>
          </p:nvSpPr>
          <p:spPr>
            <a:xfrm>
              <a:off x="4272172" y="2367900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>
                  <a:solidFill>
                    <a:schemeClr val="accent4">
                      <a:lumMod val="100000"/>
                    </a:schemeClr>
                  </a:solidFill>
                  <a:latin typeface="Impact" panose="020B0806030902050204" pitchFamily="34" charset="0"/>
                </a:rPr>
                <a:t>35%</a:t>
              </a:r>
            </a:p>
          </p:txBody>
        </p:sp>
        <p:sp>
          <p:nvSpPr>
            <p:cNvPr id="47" name="椭圆 46"/>
            <p:cNvSpPr/>
            <p:nvPr/>
          </p:nvSpPr>
          <p:spPr>
            <a:xfrm>
              <a:off x="4386761" y="3243408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>
                  <a:solidFill>
                    <a:schemeClr val="accent3">
                      <a:lumMod val="100000"/>
                    </a:schemeClr>
                  </a:solidFill>
                  <a:latin typeface="Impact" panose="020B0806030902050204" pitchFamily="34" charset="0"/>
                </a:rPr>
                <a:t>50%</a:t>
              </a:r>
            </a:p>
          </p:txBody>
        </p:sp>
        <p:sp>
          <p:nvSpPr>
            <p:cNvPr id="48" name="椭圆 47"/>
            <p:cNvSpPr/>
            <p:nvPr/>
          </p:nvSpPr>
          <p:spPr>
            <a:xfrm>
              <a:off x="4034351" y="4047954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>
                  <a:solidFill>
                    <a:schemeClr val="accent2">
                      <a:lumMod val="100000"/>
                    </a:schemeClr>
                  </a:solidFill>
                  <a:latin typeface="Impact" panose="020B0806030902050204" pitchFamily="34" charset="0"/>
                </a:rPr>
                <a:t>65%</a:t>
              </a:r>
            </a:p>
          </p:txBody>
        </p:sp>
        <p:sp>
          <p:nvSpPr>
            <p:cNvPr id="49" name="椭圆 48"/>
            <p:cNvSpPr/>
            <p:nvPr/>
          </p:nvSpPr>
          <p:spPr>
            <a:xfrm>
              <a:off x="3261401" y="4531104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90%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740510" y="1242334"/>
            <a:ext cx="3697472" cy="1096585"/>
            <a:chOff x="6632064" y="1242334"/>
            <a:chExt cx="3697472" cy="1096585"/>
          </a:xfrm>
        </p:grpSpPr>
        <p:sp>
          <p:nvSpPr>
            <p:cNvPr id="33" name="矩形 32"/>
            <p:cNvSpPr/>
            <p:nvPr/>
          </p:nvSpPr>
          <p:spPr>
            <a:xfrm>
              <a:off x="7198021" y="1479517"/>
              <a:ext cx="3042615" cy="237183"/>
            </a:xfrm>
            <a:prstGeom prst="rect">
              <a:avLst/>
            </a:prstGeom>
          </p:spPr>
          <p:txBody>
            <a:bodyPr wrap="none" lIns="0" tIns="0" rIns="0" bIns="0">
              <a:normAutofit fontScale="92500" lnSpcReduction="10000"/>
            </a:bodyPr>
            <a:lstStyle/>
            <a:p>
              <a:r>
                <a:rPr lang="zh-CN" altLang="en-US" dirty="0">
                  <a:ea typeface="思源黑体 CN Light" panose="020B0300000000000000"/>
                </a:rPr>
                <a:t>⾼精确率与中等召回率</a:t>
              </a:r>
              <a:r>
                <a:rPr lang="en-US" altLang="zh-CN" dirty="0">
                  <a:ea typeface="思源黑体 CN Light" panose="020B0300000000000000"/>
                </a:rPr>
                <a:t>:</a:t>
              </a:r>
              <a:endParaRPr lang="zh-CN" altLang="en-US" sz="1100" b="1" dirty="0">
                <a:solidFill>
                  <a:schemeClr val="dk1">
                    <a:lumMod val="100000"/>
                  </a:schemeClr>
                </a:solidFill>
                <a:effectLst/>
                <a:ea typeface="思源黑体 CN Light" panose="020B0300000000000000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632065" y="1242334"/>
              <a:ext cx="654856" cy="592791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/>
            </a:bodyPr>
            <a:lstStyle/>
            <a:p>
              <a:r>
                <a:rPr lang="en-US" sz="3600" dirty="0">
                  <a:solidFill>
                    <a:schemeClr val="accent1">
                      <a:lumMod val="100000"/>
                    </a:schemeClr>
                  </a:solidFill>
                  <a:effectLst/>
                  <a:latin typeface="Impact" panose="020B0806030902050204" pitchFamily="34" charset="0"/>
                </a:rPr>
                <a:t>01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6632064" y="1835125"/>
              <a:ext cx="3697472" cy="503794"/>
            </a:xfrm>
            <a:prstGeom prst="rect">
              <a:avLst/>
            </a:prstGeom>
          </p:spPr>
          <p:txBody>
            <a:bodyPr wrap="square" lIns="0" tIns="0" rIns="0" bIns="0">
              <a:normAutofit fontScale="6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dirty="0">
                  <a:ea typeface="思源黑体 CN Light" panose="020B0300000000000000"/>
                </a:rPr>
                <a:t>      100% </a:t>
              </a:r>
              <a:r>
                <a:rPr lang="zh-CN" altLang="en-US" dirty="0">
                  <a:ea typeface="思源黑体 CN Light" panose="020B0300000000000000"/>
                </a:rPr>
                <a:t>的精确率说明模型⼏乎没有误报。</a:t>
              </a:r>
              <a:r>
                <a:rPr lang="en-US" altLang="zh-CN" dirty="0">
                  <a:ea typeface="思源黑体 CN Light" panose="020B0300000000000000"/>
                </a:rPr>
                <a:t>71.4% </a:t>
              </a:r>
              <a:r>
                <a:rPr lang="zh-CN" altLang="en-US" dirty="0">
                  <a:ea typeface="思源黑体 CN Light" panose="020B0300000000000000"/>
                </a:rPr>
                <a:t>的召回率 则表示存在⼀定的漏检，可能的原因包括⽬标遮挡、光照不佳或运动模糊。 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  <a:effectLst/>
                <a:ea typeface="思源黑体 CN Light" panose="020B030000000000000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740510" y="2532593"/>
            <a:ext cx="3697472" cy="1096585"/>
            <a:chOff x="6632064" y="2532593"/>
            <a:chExt cx="3697472" cy="1096585"/>
          </a:xfrm>
        </p:grpSpPr>
        <p:sp>
          <p:nvSpPr>
            <p:cNvPr id="28" name="矩形 27"/>
            <p:cNvSpPr/>
            <p:nvPr/>
          </p:nvSpPr>
          <p:spPr>
            <a:xfrm>
              <a:off x="7198020" y="2728105"/>
              <a:ext cx="3042615" cy="237183"/>
            </a:xfrm>
            <a:prstGeom prst="rect">
              <a:avLst/>
            </a:prstGeom>
          </p:spPr>
          <p:txBody>
            <a:bodyPr wrap="none" lIns="0" tIns="0" rIns="0" bIns="0">
              <a:normAutofit fontScale="92500" lnSpcReduction="10000"/>
            </a:bodyPr>
            <a:lstStyle/>
            <a:p>
              <a:r>
                <a:rPr lang="en-US" altLang="zh-CN" dirty="0" err="1">
                  <a:ea typeface="思源黑体 CN Light" panose="020B0300000000000000"/>
                </a:rPr>
                <a:t>mAP</a:t>
              </a:r>
              <a:r>
                <a:rPr lang="en-US" altLang="zh-CN" dirty="0">
                  <a:ea typeface="思源黑体 CN Light" panose="020B0300000000000000"/>
                </a:rPr>
                <a:t> </a:t>
              </a:r>
              <a:r>
                <a:rPr lang="zh-CN" altLang="en-US" dirty="0">
                  <a:ea typeface="思源黑体 CN Light" panose="020B0300000000000000"/>
                </a:rPr>
                <a:t>指标分析</a:t>
              </a:r>
              <a:r>
                <a:rPr lang="en-US" altLang="zh-CN" dirty="0">
                  <a:ea typeface="思源黑体 CN Light" panose="020B0300000000000000"/>
                </a:rPr>
                <a:t>:</a:t>
              </a:r>
              <a:endParaRPr lang="zh-CN" altLang="en-US" sz="1100" b="1" dirty="0">
                <a:solidFill>
                  <a:schemeClr val="dk1">
                    <a:lumMod val="100000"/>
                  </a:schemeClr>
                </a:solidFill>
                <a:effectLst/>
                <a:ea typeface="思源黑体 CN Light" panose="020B030000000000000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632065" y="2532593"/>
              <a:ext cx="654856" cy="592791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/>
            </a:bodyPr>
            <a:lstStyle/>
            <a:p>
              <a:r>
                <a:rPr lang="en-US" sz="3600" dirty="0">
                  <a:solidFill>
                    <a:schemeClr val="accent2">
                      <a:lumMod val="100000"/>
                    </a:schemeClr>
                  </a:solidFill>
                  <a:effectLst/>
                  <a:latin typeface="Impact" panose="020B0806030902050204" pitchFamily="34" charset="0"/>
                </a:rPr>
                <a:t>02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6632064" y="3125384"/>
              <a:ext cx="3697472" cy="503794"/>
            </a:xfrm>
            <a:prstGeom prst="rect">
              <a:avLst/>
            </a:prstGeom>
          </p:spPr>
          <p:txBody>
            <a:bodyPr wrap="square" lIns="0" tIns="0" rIns="0" bIns="0">
              <a:normAutofit fontScale="6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dirty="0">
                  <a:ea typeface="思源黑体 CN Light" panose="020B0300000000000000"/>
                </a:rPr>
                <a:t>       mAP50</a:t>
              </a:r>
              <a:r>
                <a:rPr lang="zh-CN" altLang="en-US" dirty="0">
                  <a:ea typeface="思源黑体 CN Light" panose="020B0300000000000000"/>
                </a:rPr>
                <a:t>达到</a:t>
              </a:r>
              <a:r>
                <a:rPr lang="en-US" altLang="zh-CN" dirty="0">
                  <a:ea typeface="思源黑体 CN Light" panose="020B0300000000000000"/>
                </a:rPr>
                <a:t>85.6%</a:t>
              </a:r>
              <a:r>
                <a:rPr lang="zh-CN" altLang="en-US" dirty="0">
                  <a:ea typeface="思源黑体 CN Light" panose="020B0300000000000000"/>
                </a:rPr>
                <a:t>，证明了模型可靠的检测能⼒。</a:t>
              </a:r>
              <a:r>
                <a:rPr lang="en-US" altLang="zh-CN" dirty="0">
                  <a:ea typeface="思源黑体 CN Light" panose="020B0300000000000000"/>
                </a:rPr>
                <a:t>mAP50-95</a:t>
              </a:r>
              <a:r>
                <a:rPr lang="zh-CN" altLang="en-US" dirty="0">
                  <a:ea typeface="思源黑体 CN Light" panose="020B0300000000000000"/>
                </a:rPr>
                <a:t>与 </a:t>
              </a:r>
              <a:r>
                <a:rPr lang="en-US" altLang="zh-CN" dirty="0">
                  <a:ea typeface="思源黑体 CN Light" panose="020B0300000000000000"/>
                </a:rPr>
                <a:t>mAP50</a:t>
              </a:r>
              <a:r>
                <a:rPr lang="zh-CN" altLang="en-US" dirty="0">
                  <a:ea typeface="思源黑体 CN Light" panose="020B0300000000000000"/>
                </a:rPr>
                <a:t>的差距暗⽰模型在边界框精确定位⽅⾯有提升空间，这是单阶段检测器的 常⻅特点。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  <a:effectLst/>
                <a:ea typeface="思源黑体 CN Light" panose="020B030000000000000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740510" y="3897681"/>
            <a:ext cx="3697472" cy="1480801"/>
            <a:chOff x="6632064" y="3650349"/>
            <a:chExt cx="3697472" cy="1480801"/>
          </a:xfrm>
        </p:grpSpPr>
        <p:sp>
          <p:nvSpPr>
            <p:cNvPr id="22" name="矩形 21"/>
            <p:cNvSpPr/>
            <p:nvPr/>
          </p:nvSpPr>
          <p:spPr>
            <a:xfrm>
              <a:off x="7198020" y="3843939"/>
              <a:ext cx="3042615" cy="237183"/>
            </a:xfrm>
            <a:prstGeom prst="rect">
              <a:avLst/>
            </a:prstGeom>
          </p:spPr>
          <p:txBody>
            <a:bodyPr wrap="none" lIns="0" tIns="0" rIns="0" bIns="0">
              <a:normAutofit fontScale="92500" lnSpcReduction="10000"/>
            </a:bodyPr>
            <a:lstStyle/>
            <a:p>
              <a:r>
                <a:rPr lang="zh-CN" altLang="en-US" dirty="0">
                  <a:ea typeface="思源黑体 CN Light" panose="020B0300000000000000"/>
                </a:rPr>
                <a:t>改进⽅向</a:t>
              </a:r>
              <a:r>
                <a:rPr lang="en-US" altLang="zh-CN" dirty="0">
                  <a:ea typeface="思源黑体 CN Light" panose="020B0300000000000000"/>
                </a:rPr>
                <a:t>: </a:t>
              </a:r>
              <a:endParaRPr lang="zh-CN" altLang="en-US" sz="1100" b="1" dirty="0">
                <a:solidFill>
                  <a:schemeClr val="dk1">
                    <a:lumMod val="100000"/>
                  </a:schemeClr>
                </a:solidFill>
                <a:effectLst/>
                <a:ea typeface="思源黑体 CN Light" panose="020B030000000000000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632065" y="3650349"/>
              <a:ext cx="654856" cy="592791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/>
            </a:bodyPr>
            <a:lstStyle/>
            <a:p>
              <a:r>
                <a:rPr lang="en-US" sz="3600" dirty="0">
                  <a:solidFill>
                    <a:schemeClr val="accent3">
                      <a:lumMod val="100000"/>
                    </a:schemeClr>
                  </a:solidFill>
                  <a:effectLst/>
                  <a:latin typeface="Impact" panose="020B0806030902050204" pitchFamily="34" charset="0"/>
                </a:rPr>
                <a:t>03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6632064" y="4243139"/>
              <a:ext cx="3697472" cy="888011"/>
            </a:xfrm>
            <a:prstGeom prst="rect">
              <a:avLst/>
            </a:prstGeom>
          </p:spPr>
          <p:txBody>
            <a:bodyPr wrap="square" lIns="0" tIns="0" rIns="0" bIns="0">
              <a:normAutofit fontScale="6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ea typeface="思源黑体 CN Light" panose="020B0300000000000000"/>
                </a:rPr>
                <a:t>提升召回率</a:t>
              </a:r>
              <a:r>
                <a:rPr lang="en-US" altLang="zh-CN" dirty="0">
                  <a:ea typeface="思源黑体 CN Light" panose="020B0300000000000000"/>
                </a:rPr>
                <a:t>: 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ea typeface="思源黑体 CN Light" panose="020B0300000000000000"/>
                </a:rPr>
                <a:t>       通过数据增强、收集更多难例样本来改善。 </a:t>
              </a:r>
              <a:endParaRPr lang="en-US" altLang="zh-CN" dirty="0">
                <a:ea typeface="思源黑体 CN Light" panose="020B0300000000000000"/>
              </a:endParaRPr>
            </a:p>
            <a:p>
              <a:pPr>
                <a:lnSpc>
                  <a:spcPct val="120000"/>
                </a:lnSpc>
              </a:pPr>
              <a:endParaRPr lang="en-US" altLang="zh-CN" dirty="0">
                <a:ea typeface="思源黑体 CN Light" panose="020B0300000000000000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ea typeface="思源黑体 CN Light" panose="020B0300000000000000"/>
                </a:rPr>
                <a:t>提升定位精度</a:t>
              </a:r>
              <a:r>
                <a:rPr lang="en-US" altLang="zh-CN" dirty="0">
                  <a:ea typeface="思源黑体 CN Light" panose="020B0300000000000000"/>
                </a:rPr>
                <a:t>: </a:t>
              </a: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ea typeface="思源黑体 CN Light" panose="020B0300000000000000"/>
                </a:rPr>
                <a:t>       调整 </a:t>
              </a:r>
              <a:r>
                <a:rPr lang="en-US" altLang="zh-CN" dirty="0">
                  <a:ea typeface="思源黑体 CN Light" panose="020B0300000000000000"/>
                </a:rPr>
                <a:t>Anchor Box </a:t>
              </a:r>
              <a:r>
                <a:rPr lang="zh-CN" altLang="en-US" dirty="0">
                  <a:ea typeface="思源黑体 CN Light" panose="020B0300000000000000"/>
                </a:rPr>
                <a:t>或使⽤更⾼分辨率的输⼊进⾏训练。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  <a:effectLst/>
                <a:ea typeface="思源黑体 CN Light" panose="020B0300000000000000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2022476" y="5269064"/>
            <a:ext cx="2754518" cy="551754"/>
          </a:xfrm>
          <a:prstGeom prst="rect">
            <a:avLst/>
          </a:prstGeom>
          <a:noFill/>
        </p:spPr>
        <p:txBody>
          <a:bodyPr wrap="square" lIns="0" tIns="0" rIns="0" bIns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dk1">
                    <a:lumMod val="100000"/>
                  </a:schemeClr>
                </a:solidFill>
                <a:effectLst/>
              </a:rPr>
              <a:t>使用</a:t>
            </a:r>
            <a:r>
              <a:rPr lang="en-US" altLang="zh-CN" sz="1000" dirty="0">
                <a:solidFill>
                  <a:schemeClr val="dk1">
                    <a:lumMod val="100000"/>
                  </a:schemeClr>
                </a:solidFill>
                <a:effectLst/>
              </a:rPr>
              <a:t>yolo</a:t>
            </a:r>
            <a:r>
              <a:rPr lang="zh-CN" altLang="en-US" sz="1000" dirty="0">
                <a:solidFill>
                  <a:schemeClr val="dk1">
                    <a:lumMod val="100000"/>
                  </a:schemeClr>
                </a:solidFill>
                <a:effectLst/>
              </a:rPr>
              <a:t>来完成目标检测</a:t>
            </a:r>
          </a:p>
        </p:txBody>
      </p:sp>
      <p:sp>
        <p:nvSpPr>
          <p:cNvPr id="18" name="矩形 17"/>
          <p:cNvSpPr/>
          <p:nvPr/>
        </p:nvSpPr>
        <p:spPr>
          <a:xfrm>
            <a:off x="2022476" y="4946219"/>
            <a:ext cx="2754518" cy="289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100000"/>
                  </a:schemeClr>
                </a:solidFill>
              </a14:hiddenFill>
            </a:ext>
          </a:extLst>
        </p:spPr>
        <p:txBody>
          <a:bodyPr wrap="none">
            <a:normAutofit/>
          </a:bodyPr>
          <a:lstStyle/>
          <a:p>
            <a:pPr algn="ctr"/>
            <a:r>
              <a:rPr lang="zh-CN" altLang="en-US" sz="1200" b="1" dirty="0">
                <a:solidFill>
                  <a:schemeClr val="dk1">
                    <a:lumMod val="100000"/>
                  </a:schemeClr>
                </a:solidFill>
                <a:effectLst/>
              </a:rPr>
              <a:t>检测效果</a:t>
            </a:r>
          </a:p>
        </p:txBody>
      </p:sp>
    </p:spTree>
    <p:extLst>
      <p:ext uri="{BB962C8B-B14F-4D97-AF65-F5344CB8AC3E}">
        <p14:creationId xmlns:p14="http://schemas.microsoft.com/office/powerpoint/2010/main" val="98494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366871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优缺点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2" name="Straight Connector 28"/>
          <p:cNvCxnSpPr/>
          <p:nvPr/>
        </p:nvCxnSpPr>
        <p:spPr>
          <a:xfrm flipV="1">
            <a:off x="6096000" y="1616621"/>
            <a:ext cx="0" cy="3869780"/>
          </a:xfrm>
          <a:prstGeom prst="line">
            <a:avLst/>
          </a:prstGeom>
          <a:solidFill>
            <a:schemeClr val="tx2">
              <a:lumMod val="20000"/>
              <a:lumOff val="80000"/>
              <a:alpha val="40000"/>
            </a:schemeClr>
          </a:solidFill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Flowchart: Off-page Connector 29"/>
          <p:cNvSpPr/>
          <p:nvPr/>
        </p:nvSpPr>
        <p:spPr>
          <a:xfrm>
            <a:off x="841193" y="1785933"/>
            <a:ext cx="852303" cy="827902"/>
          </a:xfrm>
          <a:prstGeom prst="flowChartOffpageConnector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91440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01</a:t>
            </a:r>
          </a:p>
        </p:txBody>
      </p:sp>
      <p:sp>
        <p:nvSpPr>
          <p:cNvPr id="14" name="TextBox 31"/>
          <p:cNvSpPr txBox="1"/>
          <p:nvPr/>
        </p:nvSpPr>
        <p:spPr>
          <a:xfrm>
            <a:off x="1874765" y="1775118"/>
            <a:ext cx="1077218" cy="215444"/>
          </a:xfrm>
          <a:prstGeom prst="rect">
            <a:avLst/>
          </a:prstGeom>
          <a:noFill/>
        </p:spPr>
        <p:txBody>
          <a:bodyPr wrap="none" lIns="0" tIns="0" rIns="0" bIns="0" anchor="ctr">
            <a:no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优点</a:t>
            </a:r>
          </a:p>
        </p:txBody>
      </p:sp>
      <p:sp>
        <p:nvSpPr>
          <p:cNvPr id="15" name="TextBox 32"/>
          <p:cNvSpPr txBox="1"/>
          <p:nvPr/>
        </p:nvSpPr>
        <p:spPr>
          <a:xfrm>
            <a:off x="1874765" y="2018163"/>
            <a:ext cx="3668712" cy="3869780"/>
          </a:xfrm>
          <a:prstGeom prst="rect">
            <a:avLst/>
          </a:prstGeom>
          <a:noFill/>
        </p:spPr>
        <p:txBody>
          <a:bodyPr wrap="square" lIns="0" tIns="0" rIns="0" bIns="0" anchor="t">
            <a:normAutofit/>
          </a:bodyPr>
          <a:lstStyle/>
          <a:p>
            <a:pPr marL="342900" lvl="0" indent="-342900">
              <a:lnSpc>
                <a:spcPct val="120000"/>
              </a:lnSpc>
              <a:buAutoNum type="alphaLcPeriod"/>
              <a:defRPr/>
            </a:pPr>
            <a:r>
              <a:rPr lang="zh-CN" altLang="en-US" dirty="0"/>
              <a:t>速度极快</a:t>
            </a:r>
            <a:r>
              <a:rPr lang="en-US" altLang="zh-CN" dirty="0"/>
              <a:t>: YOLOv8n</a:t>
            </a:r>
            <a:r>
              <a:rPr lang="zh-CN" altLang="en-US" dirty="0"/>
              <a:t> 推理速度快，适合实时场景。 </a:t>
            </a:r>
            <a:endParaRPr lang="en-US" altLang="zh-CN" dirty="0"/>
          </a:p>
          <a:p>
            <a:pPr marL="342900" lvl="0" indent="-342900">
              <a:lnSpc>
                <a:spcPct val="120000"/>
              </a:lnSpc>
              <a:buAutoNum type="alphaLcPeriod"/>
              <a:defRPr/>
            </a:pPr>
            <a:endParaRPr lang="en-US" altLang="zh-CN" dirty="0"/>
          </a:p>
          <a:p>
            <a:pPr marL="342900" lvl="0" indent="-342900">
              <a:lnSpc>
                <a:spcPct val="120000"/>
              </a:lnSpc>
              <a:buAutoNum type="alphaLcPeriod"/>
              <a:defRPr/>
            </a:pPr>
            <a:r>
              <a:rPr lang="zh-CN" altLang="en-US" dirty="0"/>
              <a:t>部署友好</a:t>
            </a:r>
            <a:r>
              <a:rPr lang="en-US" altLang="zh-CN" dirty="0"/>
              <a:t>: </a:t>
            </a:r>
            <a:r>
              <a:rPr lang="zh-CN" altLang="en-US" dirty="0"/>
              <a:t>模型体积⼩，资源需求低，易于部署到边缘设备。 </a:t>
            </a:r>
            <a:endParaRPr lang="en-US" altLang="zh-CN" dirty="0"/>
          </a:p>
          <a:p>
            <a:pPr marL="342900" lvl="0" indent="-342900">
              <a:lnSpc>
                <a:spcPct val="120000"/>
              </a:lnSpc>
              <a:buAutoNum type="alphaLcPeriod"/>
              <a:defRPr/>
            </a:pPr>
            <a:endParaRPr lang="en-US" altLang="zh-CN" dirty="0"/>
          </a:p>
          <a:p>
            <a:pPr marL="342900" lvl="0" indent="-342900">
              <a:lnSpc>
                <a:spcPct val="120000"/>
              </a:lnSpc>
              <a:buAutoNum type="alphaLcPeriod"/>
              <a:defRPr/>
            </a:pPr>
            <a:r>
              <a:rPr lang="zh-CN" altLang="en-US" dirty="0"/>
              <a:t>不错的精度</a:t>
            </a:r>
            <a:r>
              <a:rPr lang="en-US" altLang="zh-CN" dirty="0"/>
              <a:t>: </a:t>
            </a:r>
            <a:r>
              <a:rPr lang="zh-CN" altLang="en-US" dirty="0"/>
              <a:t>轻量模型依然能达到较⾼的检测精度。 </a:t>
            </a:r>
            <a:endParaRPr lang="en-US" altLang="zh-CN" dirty="0"/>
          </a:p>
          <a:p>
            <a:pPr marL="342900" lvl="0" indent="-342900">
              <a:lnSpc>
                <a:spcPct val="120000"/>
              </a:lnSpc>
              <a:buAutoNum type="alphaLcPeriod"/>
              <a:defRPr/>
            </a:pPr>
            <a:endParaRPr lang="en-US" altLang="zh-CN" dirty="0"/>
          </a:p>
          <a:p>
            <a:pPr marL="342900" lvl="0" indent="-342900">
              <a:lnSpc>
                <a:spcPct val="120000"/>
              </a:lnSpc>
              <a:buAutoNum type="alphaLcPeriod"/>
              <a:defRPr/>
            </a:pPr>
            <a:r>
              <a:rPr lang="zh-CN" altLang="en-US" dirty="0"/>
              <a:t>框架成熟</a:t>
            </a:r>
            <a:r>
              <a:rPr lang="en-US" altLang="zh-CN" dirty="0"/>
              <a:t>: </a:t>
            </a:r>
            <a:r>
              <a:rPr lang="en-US" altLang="zh-CN" dirty="0" err="1"/>
              <a:t>ultralytics</a:t>
            </a:r>
            <a:r>
              <a:rPr lang="zh-CN" altLang="en-US" dirty="0"/>
              <a:t> 库提供了完整的开发⼯具链。 </a:t>
            </a:r>
            <a:endParaRPr lang="zh-CN" altLang="en-US" sz="1050" dirty="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16" name="Flowchart: Off-page Connector 33"/>
          <p:cNvSpPr/>
          <p:nvPr/>
        </p:nvSpPr>
        <p:spPr>
          <a:xfrm>
            <a:off x="10498504" y="1785932"/>
            <a:ext cx="852303" cy="827905"/>
          </a:xfrm>
          <a:prstGeom prst="flowChartOffpageConnector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bIns="91440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accent2"/>
                </a:solidFill>
              </a:rPr>
              <a:t>02</a:t>
            </a:r>
          </a:p>
        </p:txBody>
      </p:sp>
      <p:sp>
        <p:nvSpPr>
          <p:cNvPr id="17" name="TextBox 35"/>
          <p:cNvSpPr txBox="1"/>
          <p:nvPr/>
        </p:nvSpPr>
        <p:spPr>
          <a:xfrm>
            <a:off x="9200180" y="1769925"/>
            <a:ext cx="1077218" cy="215444"/>
          </a:xfrm>
          <a:prstGeom prst="rect">
            <a:avLst/>
          </a:prstGeom>
          <a:noFill/>
        </p:spPr>
        <p:txBody>
          <a:bodyPr wrap="none" lIns="0" tIns="0" rIns="0" bIns="0" anchor="ctr">
            <a:noAutofit/>
          </a:bodyPr>
          <a:lstStyle/>
          <a:p>
            <a:pPr algn="r"/>
            <a:r>
              <a:rPr lang="zh-CN" altLang="en-US" sz="2400" b="1" dirty="0">
                <a:solidFill>
                  <a:schemeClr val="accent2"/>
                </a:solidFill>
              </a:rPr>
              <a:t>缺点</a:t>
            </a:r>
          </a:p>
        </p:txBody>
      </p:sp>
      <p:sp>
        <p:nvSpPr>
          <p:cNvPr id="18" name="TextBox 36"/>
          <p:cNvSpPr txBox="1"/>
          <p:nvPr/>
        </p:nvSpPr>
        <p:spPr>
          <a:xfrm>
            <a:off x="6583065" y="2023357"/>
            <a:ext cx="3824141" cy="3609093"/>
          </a:xfrm>
          <a:prstGeom prst="rect">
            <a:avLst/>
          </a:prstGeom>
          <a:noFill/>
        </p:spPr>
        <p:txBody>
          <a:bodyPr wrap="square" lIns="0" tIns="0" rIns="0" bIns="0" anchor="t">
            <a:normAutofit/>
          </a:bodyPr>
          <a:lstStyle/>
          <a:p>
            <a:pPr marL="342900" lvl="0" indent="-342900">
              <a:lnSpc>
                <a:spcPct val="120000"/>
              </a:lnSpc>
              <a:buAutoNum type="alphaLcPeriod"/>
              <a:defRPr/>
            </a:pPr>
            <a:r>
              <a:rPr lang="zh-CN" altLang="en-US" dirty="0"/>
              <a:t>⼩⽬标检测能⼒有限</a:t>
            </a:r>
            <a:r>
              <a:rPr lang="en-US" altLang="zh-CN" dirty="0"/>
              <a:t>: </a:t>
            </a:r>
            <a:r>
              <a:rPr lang="zh-CN" altLang="en-US" dirty="0"/>
              <a:t>相对于两阶段检测器，对极⼩⽬标的检测较弱</a:t>
            </a:r>
            <a:endParaRPr lang="en-US" altLang="zh-CN" dirty="0"/>
          </a:p>
          <a:p>
            <a:pPr lvl="0">
              <a:lnSpc>
                <a:spcPct val="120000"/>
              </a:lnSpc>
              <a:defRPr/>
            </a:pPr>
            <a:r>
              <a:rPr lang="zh-CN" altLang="en-US" dirty="0"/>
              <a:t>。 </a:t>
            </a:r>
            <a:endParaRPr lang="en-US" altLang="zh-CN" dirty="0"/>
          </a:p>
          <a:p>
            <a:pPr lvl="0">
              <a:lnSpc>
                <a:spcPct val="120000"/>
              </a:lnSpc>
              <a:defRPr/>
            </a:pPr>
            <a:r>
              <a:rPr lang="en-US" altLang="zh-CN" dirty="0"/>
              <a:t>b.   </a:t>
            </a:r>
            <a:r>
              <a:rPr lang="zh-CN" altLang="en-US" dirty="0"/>
              <a:t>定位精度相对较低</a:t>
            </a:r>
            <a:r>
              <a:rPr lang="en-US" altLang="zh-CN" dirty="0"/>
              <a:t>: </a:t>
            </a:r>
            <a:r>
              <a:rPr lang="zh-CN" altLang="en-US" dirty="0"/>
              <a:t>单阶段检测器为速度牺牲了部分定位精度。 </a:t>
            </a:r>
            <a:endParaRPr lang="en-US" altLang="zh-CN" dirty="0"/>
          </a:p>
          <a:p>
            <a:pPr marL="342900" lvl="0" indent="-342900">
              <a:lnSpc>
                <a:spcPct val="120000"/>
              </a:lnSpc>
              <a:buAutoNum type="alphaLcPeriod"/>
              <a:defRPr/>
            </a:pPr>
            <a:endParaRPr lang="en-US" altLang="zh-CN" dirty="0"/>
          </a:p>
          <a:p>
            <a:pPr lvl="0">
              <a:lnSpc>
                <a:spcPct val="120000"/>
              </a:lnSpc>
              <a:defRPr/>
            </a:pPr>
            <a:r>
              <a:rPr lang="en-US" altLang="zh-CN" dirty="0"/>
              <a:t>c.   </a:t>
            </a:r>
            <a:r>
              <a:rPr lang="zh-CN" altLang="en-US" dirty="0"/>
              <a:t>召回率瓶颈</a:t>
            </a:r>
            <a:r>
              <a:rPr lang="en-US" altLang="zh-CN" dirty="0"/>
              <a:t>: </a:t>
            </a:r>
            <a:r>
              <a:rPr lang="zh-CN" altLang="en-US" dirty="0"/>
              <a:t>在复杂场景下可能出现漏检。</a:t>
            </a:r>
            <a:endParaRPr lang="zh-CN" altLang="en-US" sz="1050" dirty="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19" name="Isosceles Triangle 37"/>
          <p:cNvSpPr/>
          <p:nvPr/>
        </p:nvSpPr>
        <p:spPr bwMode="auto">
          <a:xfrm rot="16200000">
            <a:off x="5694943" y="2038816"/>
            <a:ext cx="297437" cy="322134"/>
          </a:xfrm>
          <a:prstGeom prst="triangl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" name="Isosceles Triangle 38"/>
          <p:cNvSpPr/>
          <p:nvPr/>
        </p:nvSpPr>
        <p:spPr bwMode="auto">
          <a:xfrm rot="5400000" flipH="1">
            <a:off x="6199620" y="2038816"/>
            <a:ext cx="297437" cy="322134"/>
          </a:xfrm>
          <a:prstGeom prst="triangle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66147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3" grpId="0" animBg="1"/>
      <p:bldP spid="14" grpId="0"/>
      <p:bldP spid="15" grpId="0"/>
      <p:bldP spid="16" grpId="0" animBg="1"/>
      <p:bldP spid="17" grpId="0"/>
      <p:bldP spid="18" grpId="0"/>
      <p:bldP spid="19" grpId="0" animBg="1"/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746639" y="2467143"/>
            <a:ext cx="4698723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800" b="1" dirty="0">
                <a:solidFill>
                  <a:schemeClr val="accent6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感谢审阅</a:t>
            </a:r>
          </a:p>
        </p:txBody>
      </p:sp>
      <p:grpSp>
        <p:nvGrpSpPr>
          <p:cNvPr id="6" name="组合 54"/>
          <p:cNvGrpSpPr/>
          <p:nvPr/>
        </p:nvGrpSpPr>
        <p:grpSpPr>
          <a:xfrm>
            <a:off x="5972713" y="5560493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7" name="L 形 6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" name="L 形 8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" name="L 形 9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等腰三角形 7"/>
          <p:cNvSpPr/>
          <p:nvPr/>
        </p:nvSpPr>
        <p:spPr>
          <a:xfrm rot="3259845">
            <a:off x="9952811" y="1690174"/>
            <a:ext cx="939800" cy="768350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 rot="10800000">
            <a:off x="1885036" y="2344705"/>
            <a:ext cx="6799262" cy="39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 rot="19459845">
            <a:off x="643277" y="2899889"/>
            <a:ext cx="1209600" cy="120939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3259845">
            <a:off x="909251" y="5843198"/>
            <a:ext cx="471487" cy="47160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7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 rot="3259845">
            <a:off x="10859221" y="2978980"/>
            <a:ext cx="504000" cy="503265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46" name="直接连接符 45"/>
          <p:cNvCxnSpPr/>
          <p:nvPr/>
        </p:nvCxnSpPr>
        <p:spPr>
          <a:xfrm>
            <a:off x="4447340" y="3996201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2944139" y="739417"/>
            <a:ext cx="5650569" cy="4122403"/>
            <a:chOff x="3072990" y="984084"/>
            <a:chExt cx="5651364" cy="4121380"/>
          </a:xfrm>
        </p:grpSpPr>
        <p:sp>
          <p:nvSpPr>
            <p:cNvPr id="180" name="矩形 179"/>
            <p:cNvSpPr/>
            <p:nvPr/>
          </p:nvSpPr>
          <p:spPr>
            <a:xfrm rot="1197552">
              <a:off x="3636008" y="1275143"/>
              <a:ext cx="824516" cy="823708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1" name="矩形 180"/>
            <p:cNvSpPr/>
            <p:nvPr/>
          </p:nvSpPr>
          <p:spPr>
            <a:xfrm rot="8972468">
              <a:off x="3072990" y="984084"/>
              <a:ext cx="403282" cy="4031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 rot="8972468">
              <a:off x="8238286" y="4619810"/>
              <a:ext cx="486068" cy="485654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1269822" y="1268687"/>
            <a:ext cx="8747303" cy="4247261"/>
            <a:chOff x="1597639" y="1406397"/>
            <a:chExt cx="8746801" cy="4246077"/>
          </a:xfrm>
        </p:grpSpPr>
        <p:sp>
          <p:nvSpPr>
            <p:cNvPr id="183" name="任意多边形 182"/>
            <p:cNvSpPr/>
            <p:nvPr/>
          </p:nvSpPr>
          <p:spPr>
            <a:xfrm rot="20711973">
              <a:off x="1597639" y="1406397"/>
              <a:ext cx="381519" cy="391593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184" name="等腰三角形 183"/>
            <p:cNvSpPr/>
            <p:nvPr/>
          </p:nvSpPr>
          <p:spPr>
            <a:xfrm rot="20678025">
              <a:off x="9577722" y="4987496"/>
              <a:ext cx="766718" cy="664978"/>
            </a:xfrm>
            <a:prstGeom prst="triangle">
              <a:avLst/>
            </a:prstGeom>
            <a:solidFill>
              <a:schemeClr val="accent5">
                <a:lumMod val="7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5" name="任意多边形 184"/>
            <p:cNvSpPr/>
            <p:nvPr/>
          </p:nvSpPr>
          <p:spPr>
            <a:xfrm rot="3259845">
              <a:off x="3104775" y="4464012"/>
              <a:ext cx="395177" cy="395977"/>
            </a:xfrm>
            <a:custGeom>
              <a:avLst/>
              <a:gdLst>
                <a:gd name="connsiteX0" fmla="*/ 0 w 470364"/>
                <a:gd name="connsiteY0" fmla="*/ 769750 h 769750"/>
                <a:gd name="connsiteX1" fmla="*/ 0 w 470364"/>
                <a:gd name="connsiteY1" fmla="*/ 3 h 769750"/>
                <a:gd name="connsiteX2" fmla="*/ 1 w 470364"/>
                <a:gd name="connsiteY2" fmla="*/ 0 h 769750"/>
                <a:gd name="connsiteX3" fmla="*/ 470364 w 470364"/>
                <a:gd name="connsiteY3" fmla="*/ 769750 h 7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364" h="769750">
                  <a:moveTo>
                    <a:pt x="0" y="769750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470364" y="769750"/>
                  </a:lnTo>
                  <a:close/>
                </a:path>
              </a:pathLst>
            </a:custGeom>
            <a:solidFill>
              <a:schemeClr val="accent5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0" name="矩形 59"/>
          <p:cNvSpPr/>
          <p:nvPr/>
        </p:nvSpPr>
        <p:spPr bwMode="auto">
          <a:xfrm rot="9252532">
            <a:off x="10996251" y="5562179"/>
            <a:ext cx="486000" cy="48577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84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75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375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 animBg="1"/>
      <p:bldP spid="15" grpId="0" animBg="1"/>
      <p:bldP spid="6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8" y="0"/>
            <a:ext cx="410845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8" y="0"/>
            <a:ext cx="4048126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48638" y="0"/>
            <a:ext cx="405797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-47631" y="1"/>
            <a:ext cx="4092582" cy="15298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0"/>
            <a:ext cx="4094162" cy="1548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13"/>
          <a:srcRect t="2054" b="3954"/>
          <a:stretch/>
        </p:blipFill>
        <p:spPr>
          <a:xfrm>
            <a:off x="-20640" y="154802"/>
            <a:ext cx="12200257" cy="6547622"/>
          </a:xfrm>
          <a:prstGeom prst="rect">
            <a:avLst/>
          </a:prstGeom>
        </p:spPr>
      </p:pic>
      <p:sp>
        <p:nvSpPr>
          <p:cNvPr id="524" name="文本框 523"/>
          <p:cNvSpPr txBox="1">
            <a:spLocks noChangeArrowheads="1"/>
          </p:cNvSpPr>
          <p:nvPr/>
        </p:nvSpPr>
        <p:spPr bwMode="auto">
          <a:xfrm>
            <a:off x="939750" y="2731006"/>
            <a:ext cx="121058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4000" b="1" dirty="0">
                <a:solidFill>
                  <a:schemeClr val="accent6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525" name="文本框 524"/>
          <p:cNvSpPr txBox="1"/>
          <p:nvPr/>
        </p:nvSpPr>
        <p:spPr>
          <a:xfrm>
            <a:off x="606326" y="3418567"/>
            <a:ext cx="187743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CONTENTS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-20640" y="6703208"/>
            <a:ext cx="4060827" cy="1547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39113" y="6702425"/>
            <a:ext cx="4084956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686736" y="1473747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712866" y="1509903"/>
            <a:ext cx="473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引言</a:t>
            </a:r>
          </a:p>
        </p:txBody>
      </p:sp>
      <p:grpSp>
        <p:nvGrpSpPr>
          <p:cNvPr id="14" name="PA_组合 13"/>
          <p:cNvGrpSpPr/>
          <p:nvPr>
            <p:custDataLst>
              <p:tags r:id="rId2"/>
            </p:custDataLst>
          </p:nvPr>
        </p:nvGrpSpPr>
        <p:grpSpPr>
          <a:xfrm>
            <a:off x="-1935269" y="1480516"/>
            <a:ext cx="3790609" cy="3790609"/>
            <a:chOff x="-1920755" y="1480516"/>
            <a:chExt cx="3790609" cy="3790609"/>
          </a:xfrm>
        </p:grpSpPr>
        <p:sp>
          <p:nvSpPr>
            <p:cNvPr id="13" name="任意多边形: 形状 12"/>
            <p:cNvSpPr/>
            <p:nvPr/>
          </p:nvSpPr>
          <p:spPr>
            <a:xfrm>
              <a:off x="-1920755" y="1480516"/>
              <a:ext cx="3790609" cy="3790609"/>
            </a:xfrm>
            <a:custGeom>
              <a:avLst/>
              <a:gdLst/>
              <a:ahLst/>
              <a:cxnLst/>
              <a:rect l="0" t="0" r="0" b="0"/>
              <a:pathLst>
                <a:path w="3790609" h="3790609">
                  <a:moveTo>
                    <a:pt x="0" y="0"/>
                  </a:moveTo>
                  <a:lnTo>
                    <a:pt x="3790608" y="0"/>
                  </a:lnTo>
                  <a:lnTo>
                    <a:pt x="3790608" y="3790608"/>
                  </a:lnTo>
                  <a:lnTo>
                    <a:pt x="0" y="3790608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PA_Freeform: Shape 41"/>
            <p:cNvSpPr/>
            <p:nvPr>
              <p:custDataLst>
                <p:tags r:id="rId10"/>
              </p:custDataLst>
            </p:nvPr>
          </p:nvSpPr>
          <p:spPr bwMode="auto">
            <a:xfrm rot="5400000">
              <a:off x="9646" y="1480516"/>
              <a:ext cx="1860208" cy="1860208"/>
            </a:xfrm>
            <a:custGeom>
              <a:avLst/>
              <a:gdLst>
                <a:gd name="connsiteX0" fmla="*/ 2304256 w 2304256"/>
                <a:gd name="connsiteY0" fmla="*/ 0 h 2304256"/>
                <a:gd name="connsiteX1" fmla="*/ 2304256 w 2304256"/>
                <a:gd name="connsiteY1" fmla="*/ 2304256 h 2304256"/>
                <a:gd name="connsiteX2" fmla="*/ 2304255 w 2304256"/>
                <a:gd name="connsiteY2" fmla="*/ 2304256 h 2304256"/>
                <a:gd name="connsiteX3" fmla="*/ 0 w 2304256"/>
                <a:gd name="connsiteY3" fmla="*/ 1 h 2304256"/>
                <a:gd name="connsiteX4" fmla="*/ 0 w 2304256"/>
                <a:gd name="connsiteY4" fmla="*/ 0 h 2304256"/>
                <a:gd name="connsiteX5" fmla="*/ 2304256 w 2304256"/>
                <a:gd name="connsiteY5" fmla="*/ 0 h 230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4256" h="2304256">
                  <a:moveTo>
                    <a:pt x="2304256" y="0"/>
                  </a:moveTo>
                  <a:lnTo>
                    <a:pt x="2304256" y="2304256"/>
                  </a:lnTo>
                  <a:lnTo>
                    <a:pt x="2304255" y="2304256"/>
                  </a:lnTo>
                  <a:lnTo>
                    <a:pt x="0" y="1"/>
                  </a:lnTo>
                  <a:lnTo>
                    <a:pt x="0" y="0"/>
                  </a:lnTo>
                  <a:lnTo>
                    <a:pt x="2304256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9" name="PA_组合 18"/>
          <p:cNvGrpSpPr/>
          <p:nvPr>
            <p:custDataLst>
              <p:tags r:id="rId3"/>
            </p:custDataLst>
          </p:nvPr>
        </p:nvGrpSpPr>
        <p:grpSpPr>
          <a:xfrm>
            <a:off x="-3784436" y="-408781"/>
            <a:ext cx="7473610" cy="7499010"/>
            <a:chOff x="-3759201" y="-393077"/>
            <a:chExt cx="7473610" cy="7499010"/>
          </a:xfrm>
        </p:grpSpPr>
        <p:grpSp>
          <p:nvGrpSpPr>
            <p:cNvPr id="17" name="PA_组合 16"/>
            <p:cNvGrpSpPr/>
            <p:nvPr>
              <p:custDataLst>
                <p:tags r:id="rId8"/>
              </p:custDataLst>
            </p:nvPr>
          </p:nvGrpSpPr>
          <p:grpSpPr>
            <a:xfrm>
              <a:off x="-14514" y="3340724"/>
              <a:ext cx="3728923" cy="3765209"/>
              <a:chOff x="-14514" y="3340724"/>
              <a:chExt cx="3728923" cy="3765209"/>
            </a:xfrm>
          </p:grpSpPr>
          <p:sp>
            <p:nvSpPr>
              <p:cNvPr id="15" name="任意多边形: 形状 14"/>
              <p:cNvSpPr/>
              <p:nvPr/>
            </p:nvSpPr>
            <p:spPr>
              <a:xfrm>
                <a:off x="0" y="3340724"/>
                <a:ext cx="3714409" cy="3765209"/>
              </a:xfrm>
              <a:custGeom>
                <a:avLst/>
                <a:gdLst/>
                <a:ahLst/>
                <a:cxnLst/>
                <a:rect l="0" t="0" r="0" b="0"/>
                <a:pathLst>
                  <a:path w="3714409" h="3765209">
                    <a:moveTo>
                      <a:pt x="0" y="0"/>
                    </a:moveTo>
                    <a:lnTo>
                      <a:pt x="3714408" y="0"/>
                    </a:lnTo>
                    <a:lnTo>
                      <a:pt x="3714408" y="3765208"/>
                    </a:lnTo>
                    <a:lnTo>
                      <a:pt x="0" y="3765208"/>
                    </a:lnTo>
                    <a:close/>
                  </a:path>
                </a:pathLst>
              </a:custGeom>
              <a:no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PA_Freeform: Shape 42"/>
              <p:cNvSpPr/>
              <p:nvPr>
                <p:custDataLst>
                  <p:tags r:id="rId9"/>
                </p:custDataLst>
              </p:nvPr>
            </p:nvSpPr>
            <p:spPr bwMode="auto">
              <a:xfrm rot="10800000">
                <a:off x="-14514" y="3340724"/>
                <a:ext cx="1860208" cy="1860208"/>
              </a:xfrm>
              <a:custGeom>
                <a:avLst/>
                <a:gdLst>
                  <a:gd name="connsiteX0" fmla="*/ 0 w 2304255"/>
                  <a:gd name="connsiteY0" fmla="*/ 0 h 2304255"/>
                  <a:gd name="connsiteX1" fmla="*/ 2304255 w 2304255"/>
                  <a:gd name="connsiteY1" fmla="*/ 2304255 h 2304255"/>
                  <a:gd name="connsiteX2" fmla="*/ 0 w 2304255"/>
                  <a:gd name="connsiteY2" fmla="*/ 2304255 h 2304255"/>
                  <a:gd name="connsiteX3" fmla="*/ 0 w 2304255"/>
                  <a:gd name="connsiteY3" fmla="*/ 0 h 2304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4255" h="2304255">
                    <a:moveTo>
                      <a:pt x="0" y="0"/>
                    </a:moveTo>
                    <a:lnTo>
                      <a:pt x="2304255" y="2304255"/>
                    </a:lnTo>
                    <a:lnTo>
                      <a:pt x="0" y="23042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8" name="任意多边形: 形状 17"/>
            <p:cNvSpPr/>
            <p:nvPr/>
          </p:nvSpPr>
          <p:spPr>
            <a:xfrm>
              <a:off x="-3759201" y="-393077"/>
              <a:ext cx="7473610" cy="7499010"/>
            </a:xfrm>
            <a:custGeom>
              <a:avLst/>
              <a:gdLst/>
              <a:ahLst/>
              <a:cxnLst/>
              <a:rect l="0" t="0" r="0" b="0"/>
              <a:pathLst>
                <a:path w="7473610" h="7499010">
                  <a:moveTo>
                    <a:pt x="0" y="0"/>
                  </a:moveTo>
                  <a:lnTo>
                    <a:pt x="7473609" y="0"/>
                  </a:lnTo>
                  <a:lnTo>
                    <a:pt x="7473609" y="7499009"/>
                  </a:lnTo>
                  <a:lnTo>
                    <a:pt x="0" y="7499009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PA_组合 30"/>
          <p:cNvGrpSpPr/>
          <p:nvPr>
            <p:custDataLst>
              <p:tags r:id="rId4"/>
            </p:custDataLst>
          </p:nvPr>
        </p:nvGrpSpPr>
        <p:grpSpPr>
          <a:xfrm>
            <a:off x="-2491734" y="1990794"/>
            <a:ext cx="5363030" cy="2670630"/>
            <a:chOff x="-2491734" y="1990794"/>
            <a:chExt cx="5363030" cy="2670630"/>
          </a:xfrm>
        </p:grpSpPr>
        <p:sp>
          <p:nvSpPr>
            <p:cNvPr id="26" name="任意多边形: 形状 25"/>
            <p:cNvSpPr/>
            <p:nvPr/>
          </p:nvSpPr>
          <p:spPr>
            <a:xfrm>
              <a:off x="-2491734" y="1990794"/>
              <a:ext cx="5363030" cy="2670630"/>
            </a:xfrm>
            <a:custGeom>
              <a:avLst/>
              <a:gdLst/>
              <a:ahLst/>
              <a:cxnLst/>
              <a:rect l="0" t="0" r="0" b="0"/>
              <a:pathLst>
                <a:path w="5363030" h="2670630">
                  <a:moveTo>
                    <a:pt x="0" y="0"/>
                  </a:moveTo>
                  <a:lnTo>
                    <a:pt x="5363029" y="0"/>
                  </a:lnTo>
                  <a:lnTo>
                    <a:pt x="5363029" y="2670629"/>
                  </a:lnTo>
                  <a:lnTo>
                    <a:pt x="0" y="2670629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PA_菱形 7"/>
            <p:cNvSpPr/>
            <p:nvPr>
              <p:custDataLst>
                <p:tags r:id="rId7"/>
              </p:custDataLst>
            </p:nvPr>
          </p:nvSpPr>
          <p:spPr>
            <a:xfrm>
              <a:off x="200667" y="1990794"/>
              <a:ext cx="2670629" cy="2670629"/>
            </a:xfrm>
            <a:prstGeom prst="diamond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2" name="任意多边形: 形状 31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任意多边形: 形状 32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任意多边形: 形状 33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任意多边形: 形状 43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8" name="PA_组合 47"/>
          <p:cNvGrpSpPr/>
          <p:nvPr>
            <p:custDataLst>
              <p:tags r:id="rId5"/>
            </p:custDataLst>
          </p:nvPr>
        </p:nvGrpSpPr>
        <p:grpSpPr>
          <a:xfrm>
            <a:off x="5492815" y="1454697"/>
            <a:ext cx="36001" cy="1333801"/>
            <a:chOff x="5492815" y="948815"/>
            <a:chExt cx="36001" cy="1333801"/>
          </a:xfrm>
        </p:grpSpPr>
        <p:sp>
          <p:nvSpPr>
            <p:cNvPr id="46" name="PA_矩形 45"/>
            <p:cNvSpPr/>
            <p:nvPr>
              <p:custDataLst>
                <p:tags r:id="rId6"/>
              </p:custDataLst>
            </p:nvPr>
          </p:nvSpPr>
          <p:spPr>
            <a:xfrm>
              <a:off x="5492816" y="948815"/>
              <a:ext cx="36000" cy="64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5492815" y="948815"/>
              <a:ext cx="36001" cy="1333801"/>
            </a:xfrm>
            <a:custGeom>
              <a:avLst/>
              <a:gdLst/>
              <a:ahLst/>
              <a:cxnLst/>
              <a:rect l="0" t="0" r="0" b="0"/>
              <a:pathLst>
                <a:path w="36001" h="1333801">
                  <a:moveTo>
                    <a:pt x="0" y="0"/>
                  </a:moveTo>
                  <a:lnTo>
                    <a:pt x="36000" y="0"/>
                  </a:lnTo>
                  <a:lnTo>
                    <a:pt x="36000" y="1333800"/>
                  </a:lnTo>
                  <a:lnTo>
                    <a:pt x="0" y="1333800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4686736" y="2479875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712866" y="2516031"/>
            <a:ext cx="473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程序框架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4686736" y="3492038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03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5712866" y="3528194"/>
            <a:ext cx="473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设计方案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4686736" y="4592101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04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5712866" y="4628257"/>
            <a:ext cx="53070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实现效果</a:t>
            </a:r>
          </a:p>
        </p:txBody>
      </p:sp>
      <p:sp>
        <p:nvSpPr>
          <p:cNvPr id="65" name="矩形 64"/>
          <p:cNvSpPr/>
          <p:nvPr/>
        </p:nvSpPr>
        <p:spPr>
          <a:xfrm>
            <a:off x="4040187" y="6703207"/>
            <a:ext cx="4108451" cy="15479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5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4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700000">
                                      <p:cBhvr>
                                        <p:cTn id="6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6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8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66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82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3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84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750"/>
                            </p:stCondLst>
                            <p:childTnLst>
                              <p:par>
                                <p:cTn id="86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8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250"/>
                            </p:stCondLst>
                            <p:childTnLst>
                              <p:par>
                                <p:cTn id="8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750"/>
                            </p:stCondLst>
                            <p:childTnLst>
                              <p:par>
                                <p:cTn id="9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94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0"/>
                            </p:stCondLst>
                            <p:childTnLst>
                              <p:par>
                                <p:cTn id="96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9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750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000"/>
                            </p:stCondLst>
                            <p:childTnLst>
                              <p:par>
                                <p:cTn id="10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04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8250"/>
                            </p:stCondLst>
                            <p:childTnLst>
                              <p:par>
                                <p:cTn id="10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7.40741E-7 L -3.125E-6 0.14653 " pathEditMode="relative" rAng="0" ptsTypes="AA">
                                      <p:cBhvr>
                                        <p:cTn id="10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8500"/>
                            </p:stCondLst>
                            <p:childTnLst>
                              <p:par>
                                <p:cTn id="109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110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9000"/>
                            </p:stCondLst>
                            <p:childTnLst>
                              <p:par>
                                <p:cTn id="1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500"/>
                            </p:stCondLst>
                            <p:childTnLst>
                              <p:par>
                                <p:cTn id="11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1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9750"/>
                            </p:stCondLst>
                            <p:childTnLst>
                              <p:par>
                                <p:cTn id="119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120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0250"/>
                            </p:stCondLst>
                            <p:childTnLst>
                              <p:par>
                                <p:cTn id="1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0750"/>
                            </p:stCondLst>
                            <p:childTnLst>
                              <p:par>
                                <p:cTn id="126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12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1250"/>
                            </p:stCondLst>
                            <p:childTnLst>
                              <p:par>
                                <p:cTn id="129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.14653 L -3.125E-6 0.29398 " pathEditMode="relative" rAng="0" ptsTypes="AA">
                                      <p:cBhvr>
                                        <p:cTn id="130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1500"/>
                            </p:stCondLst>
                            <p:childTnLst>
                              <p:par>
                                <p:cTn id="132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133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3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0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2750"/>
                            </p:stCondLst>
                            <p:childTnLst>
                              <p:par>
                                <p:cTn id="142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143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3250"/>
                            </p:stCondLst>
                            <p:childTnLst>
                              <p:par>
                                <p:cTn id="1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3750"/>
                            </p:stCondLst>
                            <p:childTnLst>
                              <p:par>
                                <p:cTn id="14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50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.44676 L -3.125E-6 0.29398 " pathEditMode="relative" rAng="0" ptsTypes="AA">
                                      <p:cBhvr>
                                        <p:cTn id="153" dur="25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4250"/>
                            </p:stCondLst>
                            <p:childTnLst>
                              <p:par>
                                <p:cTn id="155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15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4750"/>
                            </p:stCondLst>
                            <p:childTnLst>
                              <p:par>
                                <p:cTn id="15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5250"/>
                            </p:stCondLst>
                            <p:childTnLst>
                              <p:par>
                                <p:cTn id="162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63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5500"/>
                            </p:stCondLst>
                            <p:childTnLst>
                              <p:par>
                                <p:cTn id="165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16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6000"/>
                            </p:stCondLst>
                            <p:childTnLst>
                              <p:par>
                                <p:cTn id="1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6500"/>
                            </p:stCondLst>
                            <p:childTnLst>
                              <p:par>
                                <p:cTn id="172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73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6750"/>
                            </p:stCondLst>
                            <p:childTnLst>
                              <p:par>
                                <p:cTn id="175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6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475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7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44" grpId="1" animBg="1"/>
      <p:bldP spid="143" grpId="0" animBg="1"/>
      <p:bldP spid="143" grpId="1" animBg="1"/>
      <p:bldP spid="145" grpId="0" animBg="1"/>
      <p:bldP spid="145" grpId="1" animBg="1"/>
      <p:bldP spid="146" grpId="0" animBg="1"/>
      <p:bldP spid="147" grpId="0" animBg="1"/>
      <p:bldP spid="148" grpId="0" animBg="1"/>
      <p:bldP spid="524" grpId="0"/>
      <p:bldP spid="525" grpId="0"/>
      <p:bldP spid="525" grpId="1"/>
      <p:bldP spid="64" grpId="0" animBg="1"/>
      <p:bldP spid="66" grpId="0" animBg="1"/>
      <p:bldP spid="12" grpId="0"/>
      <p:bldP spid="45" grpId="0"/>
      <p:bldP spid="62" grpId="0"/>
      <p:bldP spid="63" grpId="0"/>
      <p:bldP spid="67" grpId="0"/>
      <p:bldP spid="68" grpId="0"/>
      <p:bldP spid="69" grpId="0"/>
      <p:bldP spid="70" grpId="0"/>
      <p:bldP spid="6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1415772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引言</a:t>
            </a:r>
          </a:p>
        </p:txBody>
      </p:sp>
      <p:cxnSp>
        <p:nvCxnSpPr>
          <p:cNvPr id="19" name="PA_直接连接符 18"/>
          <p:cNvCxnSpPr>
            <a:cxnSpLocks/>
          </p:cNvCxnSpPr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517828" y="2416299"/>
            <a:ext cx="864000" cy="864000"/>
            <a:chOff x="2517828" y="1926040"/>
            <a:chExt cx="864000" cy="864000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4" y="5654824"/>
            <a:ext cx="231237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781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50"/>
                            </p:stCondLst>
                            <p:childTnLst>
                              <p:par>
                                <p:cTn id="7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550"/>
                            </p:stCondLst>
                            <p:childTnLst>
                              <p:par>
                                <p:cTn id="78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75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0" dur="375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44" grpId="1" animBg="1"/>
      <p:bldP spid="143" grpId="0" animBg="1"/>
      <p:bldP spid="143" grpId="1" animBg="1"/>
      <p:bldP spid="145" grpId="0" animBg="1"/>
      <p:bldP spid="145" grpId="1" animBg="1"/>
      <p:bldP spid="146" grpId="0" animBg="1"/>
      <p:bldP spid="147" grpId="0" animBg="1"/>
      <p:bldP spid="148" grpId="0" animBg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引言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1587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21E55A7-729C-4892-5648-047F70298D02}"/>
              </a:ext>
            </a:extLst>
          </p:cNvPr>
          <p:cNvSpPr txBox="1"/>
          <p:nvPr/>
        </p:nvSpPr>
        <p:spPr>
          <a:xfrm>
            <a:off x="1339308" y="3428999"/>
            <a:ext cx="9513383" cy="1702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+mn-lt"/>
              </a:rPr>
              <a:t>本项⽬旨在开发⼀个⾼效、准确的⽹球实时⽬标检测系统。系统采⽤先进的 </a:t>
            </a:r>
            <a:r>
              <a:rPr lang="en-US" altLang="zh-CN" dirty="0">
                <a:latin typeface="+mn-lt"/>
              </a:rPr>
              <a:t>YOLOv8 (You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+mn-lt"/>
              </a:rPr>
              <a:t>Only Look Once, version 8) ⽬</a:t>
            </a:r>
            <a:r>
              <a:rPr lang="zh-CN" altLang="en-US" dirty="0">
                <a:latin typeface="+mn-lt"/>
              </a:rPr>
              <a:t>标检测算法，特别是其轻量级的 </a:t>
            </a:r>
            <a:r>
              <a:rPr lang="en-US" altLang="zh-CN" dirty="0">
                <a:latin typeface="+mn-lt"/>
              </a:rPr>
              <a:t>YOLOv8n (Nano) </a:t>
            </a:r>
            <a:r>
              <a:rPr lang="zh-CN" altLang="en-US" dirty="0">
                <a:latin typeface="+mn-lt"/>
              </a:rPr>
              <a:t>版本，</a:t>
            </a:r>
            <a:endParaRPr lang="en-US" altLang="zh-CN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+mn-lt"/>
              </a:rPr>
              <a:t>以实现在各种场景下对⽹球的快速识别与定位。报告将详细阐述实验所使⽤的环境、⽅法、取得的结果，并对结果进⾏分析，最后总结所⽤算法的优缺点</a:t>
            </a:r>
          </a:p>
        </p:txBody>
      </p:sp>
      <p:pic>
        <p:nvPicPr>
          <p:cNvPr id="4" name="图片 3">
            <a:hlinkClick r:id="rId4"/>
            <a:extLst>
              <a:ext uri="{FF2B5EF4-FFF2-40B4-BE49-F238E27FC236}">
                <a16:creationId xmlns:a16="http://schemas.microsoft.com/office/drawing/2014/main" id="{E333F819-9404-3F9F-58EB-C2151C8A664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5935"/>
          <a:stretch>
            <a:fillRect/>
          </a:stretch>
        </p:blipFill>
        <p:spPr>
          <a:xfrm>
            <a:off x="1288471" y="1193993"/>
            <a:ext cx="9615055" cy="202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53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65523367-F37A-7CD9-F90E-A9756130E91B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6721235" name="矩形 143">
            <a:extLst>
              <a:ext uri="{FF2B5EF4-FFF2-40B4-BE49-F238E27FC236}">
                <a16:creationId xmlns:a16="http://schemas.microsoft.com/office/drawing/2014/main" id="{9294FCDD-60AC-9EBA-439A-4AD1E361B488}"/>
              </a:ext>
            </a:extLst>
          </p:cNvPr>
          <p:cNvSpPr/>
          <p:nvPr/>
        </p:nvSpPr>
        <p:spPr bwMode="auto">
          <a:xfrm>
            <a:off x="4040280" y="-6480"/>
            <a:ext cx="4098600" cy="68702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474938002" name="矩形 142">
            <a:extLst>
              <a:ext uri="{FF2B5EF4-FFF2-40B4-BE49-F238E27FC236}">
                <a16:creationId xmlns:a16="http://schemas.microsoft.com/office/drawing/2014/main" id="{4D114421-0A7A-3A5C-C8C0-999C538799AD}"/>
              </a:ext>
            </a:extLst>
          </p:cNvPr>
          <p:cNvSpPr/>
          <p:nvPr/>
        </p:nvSpPr>
        <p:spPr bwMode="auto">
          <a:xfrm>
            <a:off x="-7920" y="0"/>
            <a:ext cx="4052519" cy="685764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469385682" name="矩形 144">
            <a:extLst>
              <a:ext uri="{FF2B5EF4-FFF2-40B4-BE49-F238E27FC236}">
                <a16:creationId xmlns:a16="http://schemas.microsoft.com/office/drawing/2014/main" id="{3CA2AC1A-A782-E50C-8D3A-836832A59E40}"/>
              </a:ext>
            </a:extLst>
          </p:cNvPr>
          <p:cNvSpPr/>
          <p:nvPr/>
        </p:nvSpPr>
        <p:spPr bwMode="auto">
          <a:xfrm>
            <a:off x="8139240" y="0"/>
            <a:ext cx="4092120" cy="68576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005678681" name="矩形 145">
            <a:extLst>
              <a:ext uri="{FF2B5EF4-FFF2-40B4-BE49-F238E27FC236}">
                <a16:creationId xmlns:a16="http://schemas.microsoft.com/office/drawing/2014/main" id="{6C69E5D3-9709-A00E-6F68-06ABEDBC6C05}"/>
              </a:ext>
            </a:extLst>
          </p:cNvPr>
          <p:cNvSpPr/>
          <p:nvPr/>
        </p:nvSpPr>
        <p:spPr bwMode="auto">
          <a:xfrm>
            <a:off x="4680" y="0"/>
            <a:ext cx="4039920" cy="15444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608745496" name="矩形 146">
            <a:extLst>
              <a:ext uri="{FF2B5EF4-FFF2-40B4-BE49-F238E27FC236}">
                <a16:creationId xmlns:a16="http://schemas.microsoft.com/office/drawing/2014/main" id="{6E9D3FD0-2942-968F-4BD8-6F51143F1993}"/>
              </a:ext>
            </a:extLst>
          </p:cNvPr>
          <p:cNvSpPr/>
          <p:nvPr/>
        </p:nvSpPr>
        <p:spPr bwMode="auto">
          <a:xfrm>
            <a:off x="4040280" y="-6480"/>
            <a:ext cx="4111200" cy="1609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071991778" name="矩形 147">
            <a:extLst>
              <a:ext uri="{FF2B5EF4-FFF2-40B4-BE49-F238E27FC236}">
                <a16:creationId xmlns:a16="http://schemas.microsoft.com/office/drawing/2014/main" id="{D58B4CA7-B07D-13AF-9347-8BC2969ACCF8}"/>
              </a:ext>
            </a:extLst>
          </p:cNvPr>
          <p:cNvSpPr/>
          <p:nvPr/>
        </p:nvSpPr>
        <p:spPr bwMode="auto">
          <a:xfrm>
            <a:off x="8143920" y="0"/>
            <a:ext cx="4047840" cy="1544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pic>
        <p:nvPicPr>
          <p:cNvPr id="1266183601" name="图片 56">
            <a:extLst>
              <a:ext uri="{FF2B5EF4-FFF2-40B4-BE49-F238E27FC236}">
                <a16:creationId xmlns:a16="http://schemas.microsoft.com/office/drawing/2014/main" id="{3526EB86-E677-4BCF-0870-4EBBA156FB07}"/>
              </a:ext>
            </a:extLst>
          </p:cNvPr>
          <p:cNvPicPr/>
          <p:nvPr/>
        </p:nvPicPr>
        <p:blipFill>
          <a:blip r:embed="rId3"/>
          <a:srcRect t="2053" b="3953"/>
          <a:stretch/>
        </p:blipFill>
        <p:spPr bwMode="auto">
          <a:xfrm>
            <a:off x="-12600" y="154800"/>
            <a:ext cx="12243960" cy="6547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96485851" name="矩形 63">
            <a:extLst>
              <a:ext uri="{FF2B5EF4-FFF2-40B4-BE49-F238E27FC236}">
                <a16:creationId xmlns:a16="http://schemas.microsoft.com/office/drawing/2014/main" id="{90E50E7F-4CFA-6E9B-8064-909A0650D42A}"/>
              </a:ext>
            </a:extLst>
          </p:cNvPr>
          <p:cNvSpPr/>
          <p:nvPr/>
        </p:nvSpPr>
        <p:spPr bwMode="auto">
          <a:xfrm>
            <a:off x="-12600" y="6702480"/>
            <a:ext cx="4056840" cy="15444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965293043" name="矩形 64">
            <a:extLst>
              <a:ext uri="{FF2B5EF4-FFF2-40B4-BE49-F238E27FC236}">
                <a16:creationId xmlns:a16="http://schemas.microsoft.com/office/drawing/2014/main" id="{A564DD20-FD49-513A-81CD-4CB89733CF1F}"/>
              </a:ext>
            </a:extLst>
          </p:cNvPr>
          <p:cNvSpPr/>
          <p:nvPr/>
        </p:nvSpPr>
        <p:spPr bwMode="auto">
          <a:xfrm>
            <a:off x="4044960" y="6702480"/>
            <a:ext cx="4098600" cy="16776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292355437" name="矩形 65">
            <a:extLst>
              <a:ext uri="{FF2B5EF4-FFF2-40B4-BE49-F238E27FC236}">
                <a16:creationId xmlns:a16="http://schemas.microsoft.com/office/drawing/2014/main" id="{97CB6382-0A88-AF39-AF4A-FDCFCED3A418}"/>
              </a:ext>
            </a:extLst>
          </p:cNvPr>
          <p:cNvSpPr/>
          <p:nvPr/>
        </p:nvSpPr>
        <p:spPr bwMode="auto">
          <a:xfrm>
            <a:off x="8144280" y="6702480"/>
            <a:ext cx="4079519" cy="1551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300397510" name="文本框 16">
            <a:extLst>
              <a:ext uri="{FF2B5EF4-FFF2-40B4-BE49-F238E27FC236}">
                <a16:creationId xmlns:a16="http://schemas.microsoft.com/office/drawing/2014/main" id="{3F32E7CF-5765-7799-08A5-91A83B3C6F30}"/>
              </a:ext>
            </a:extLst>
          </p:cNvPr>
          <p:cNvSpPr/>
          <p:nvPr/>
        </p:nvSpPr>
        <p:spPr bwMode="auto">
          <a:xfrm>
            <a:off x="3541320" y="2386080"/>
            <a:ext cx="2643970" cy="8295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altLang="en-US" sz="4800" b="1" u="none" strike="noStrike" dirty="0">
                <a:solidFill>
                  <a:schemeClr val="accent6">
                    <a:lumMod val="50000"/>
                  </a:schemeClr>
                </a:solidFill>
                <a:latin typeface="微软雅黑"/>
                <a:ea typeface="微软雅黑"/>
              </a:rPr>
              <a:t>程序框架</a:t>
            </a:r>
            <a:endParaRPr lang="en-US" sz="4800" b="0" u="none" strike="noStrike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276322" name="文本框 17">
            <a:extLst>
              <a:ext uri="{FF2B5EF4-FFF2-40B4-BE49-F238E27FC236}">
                <a16:creationId xmlns:a16="http://schemas.microsoft.com/office/drawing/2014/main" id="{F999D431-96C8-D962-9300-51CA07E6E19A}"/>
              </a:ext>
            </a:extLst>
          </p:cNvPr>
          <p:cNvSpPr/>
          <p:nvPr/>
        </p:nvSpPr>
        <p:spPr bwMode="auto">
          <a:xfrm>
            <a:off x="5037480" y="3770280"/>
            <a:ext cx="2220119" cy="87250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algn="ctr">
              <a:lnSpc>
                <a:spcPct val="150000"/>
              </a:lnSpc>
              <a:buClr>
                <a:srgbClr val="808080"/>
              </a:buClr>
              <a:buFont typeface="Arial"/>
              <a:buChar char="•"/>
              <a:defRPr/>
            </a:pPr>
            <a:r>
              <a:rPr lang="zh-CN" altLang="en-US" dirty="0">
                <a:solidFill>
                  <a:schemeClr val="lt1">
                    <a:lumMod val="50000"/>
                  </a:schemeClr>
                </a:solidFill>
                <a:latin typeface="Arial"/>
                <a:ea typeface="思源宋体 CN Light"/>
              </a:rPr>
              <a:t>核心依赖</a:t>
            </a:r>
            <a:endParaRPr lang="en-US" sz="1800" b="0" u="none" strike="noStrike" dirty="0">
              <a:solidFill>
                <a:srgbClr val="000000"/>
              </a:solidFill>
              <a:latin typeface="Arial"/>
            </a:endParaRPr>
          </a:p>
          <a:p>
            <a:pPr marL="285840" indent="-285840" algn="ctr">
              <a:lnSpc>
                <a:spcPct val="150000"/>
              </a:lnSpc>
              <a:buClr>
                <a:srgbClr val="808080"/>
              </a:buClr>
              <a:buFont typeface="Arial"/>
              <a:buChar char="•"/>
              <a:defRPr/>
            </a:pPr>
            <a:r>
              <a:rPr lang="zh-CN" altLang="en-US" dirty="0">
                <a:solidFill>
                  <a:schemeClr val="lt1">
                    <a:lumMod val="50000"/>
                  </a:schemeClr>
                </a:solidFill>
                <a:latin typeface="Arial"/>
                <a:ea typeface="思源宋体 CN Light"/>
              </a:rPr>
              <a:t>实验环境</a:t>
            </a:r>
            <a:endParaRPr lang="en-US" sz="1800" b="0" u="none" strike="noStrike" dirty="0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940419066" name="PA_直接连接符 18">
            <a:extLst>
              <a:ext uri="{FF2B5EF4-FFF2-40B4-BE49-F238E27FC236}">
                <a16:creationId xmlns:a16="http://schemas.microsoft.com/office/drawing/2014/main" id="{EC743DD3-6E77-1063-A6D3-11B5FA410880}"/>
              </a:ext>
            </a:extLst>
          </p:cNvPr>
          <p:cNvCxnSpPr/>
          <p:nvPr/>
        </p:nvCxnSpPr>
        <p:spPr bwMode="auto">
          <a:xfrm flipH="1" flipV="1">
            <a:off x="1881000" y="2084400"/>
            <a:ext cx="5173200" cy="47520"/>
          </a:xfrm>
          <a:prstGeom prst="straightConnector1">
            <a:avLst/>
          </a:prstGeom>
          <a:ln>
            <a:solidFill>
              <a:srgbClr val="D7D7D7">
                <a:lumMod val="50000"/>
              </a:srgbClr>
            </a:solidFill>
            <a:tailEnd type="triangle" w="med" len="med"/>
          </a:ln>
        </p:spPr>
      </p:cxnSp>
      <p:cxnSp>
        <p:nvCxnSpPr>
          <p:cNvPr id="852398626" name="直接连接符 19">
            <a:extLst>
              <a:ext uri="{FF2B5EF4-FFF2-40B4-BE49-F238E27FC236}">
                <a16:creationId xmlns:a16="http://schemas.microsoft.com/office/drawing/2014/main" id="{27FE20DF-0C61-5790-8239-065C0169E64B}"/>
              </a:ext>
            </a:extLst>
          </p:cNvPr>
          <p:cNvCxnSpPr/>
          <p:nvPr/>
        </p:nvCxnSpPr>
        <p:spPr bwMode="auto">
          <a:xfrm>
            <a:off x="3652560" y="3632040"/>
            <a:ext cx="5355000" cy="30600"/>
          </a:xfrm>
          <a:prstGeom prst="straightConnector1">
            <a:avLst/>
          </a:prstGeom>
          <a:ln>
            <a:solidFill>
              <a:srgbClr val="D7D7D7">
                <a:lumMod val="50000"/>
              </a:srgbClr>
            </a:solidFill>
            <a:tailEnd type="triangle" w="med" len="med"/>
          </a:ln>
        </p:spPr>
      </p:cxnSp>
      <p:sp>
        <p:nvSpPr>
          <p:cNvPr id="362905331" name="任意多边形 53">
            <a:extLst>
              <a:ext uri="{FF2B5EF4-FFF2-40B4-BE49-F238E27FC236}">
                <a16:creationId xmlns:a16="http://schemas.microsoft.com/office/drawing/2014/main" id="{40D592FD-4D4A-078C-AD23-1D4EC35A7F8D}"/>
              </a:ext>
            </a:extLst>
          </p:cNvPr>
          <p:cNvSpPr/>
          <p:nvPr/>
        </p:nvSpPr>
        <p:spPr bwMode="auto">
          <a:xfrm rot="3259799">
            <a:off x="10053000" y="3447720"/>
            <a:ext cx="379439" cy="655200"/>
          </a:xfrm>
          <a:custGeom>
            <a:avLst/>
            <a:gdLst>
              <a:gd name="textAreaLeft" fmla="*/ 0 w 379440"/>
              <a:gd name="textAreaRight" fmla="*/ 379800 w 379440"/>
              <a:gd name="textAreaTop" fmla="*/ 0 h 655200"/>
              <a:gd name="textAreaBottom" fmla="*/ 655560 h 655200"/>
              <a:gd name="GluePoint1X" fmla="*/ 0 w 470364"/>
              <a:gd name="GluePoint1Y" fmla="*/ 769750 h 769750"/>
              <a:gd name="GluePoint2X" fmla="*/ 0 w 470364"/>
              <a:gd name="GluePoint2Y" fmla="*/ 3 h 769750"/>
              <a:gd name="GluePoint3X" fmla="*/ 1 w 470364"/>
              <a:gd name="GluePoint3Y" fmla="*/ 0 h 769750"/>
              <a:gd name="GluePoint4X" fmla="*/ 470364 w 470364"/>
              <a:gd name="GluePoint4Y" fmla="*/ 769750 h 76975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</a:cxnLst>
            <a:rect l="textAreaLeft" t="textAreaTop" r="textAreaRight" b="textAreaBottom"/>
            <a:pathLst>
              <a:path w="470364" h="769750" extrusionOk="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93140770" name="任意多边形 54">
            <a:extLst>
              <a:ext uri="{FF2B5EF4-FFF2-40B4-BE49-F238E27FC236}">
                <a16:creationId xmlns:a16="http://schemas.microsoft.com/office/drawing/2014/main" id="{40DEF5C2-7739-E0FA-E2F9-52F578C84691}"/>
              </a:ext>
            </a:extLst>
          </p:cNvPr>
          <p:cNvSpPr/>
          <p:nvPr/>
        </p:nvSpPr>
        <p:spPr bwMode="auto">
          <a:xfrm rot="5050200">
            <a:off x="10420200" y="1398240"/>
            <a:ext cx="649080" cy="1060200"/>
          </a:xfrm>
          <a:custGeom>
            <a:avLst/>
            <a:gdLst>
              <a:gd name="textAreaLeft" fmla="*/ 0 w 649080"/>
              <a:gd name="textAreaRight" fmla="*/ 649440 w 649080"/>
              <a:gd name="textAreaTop" fmla="*/ 0 h 1060200"/>
              <a:gd name="textAreaBottom" fmla="*/ 1060560 h 1060200"/>
              <a:gd name="GluePoint1X" fmla="*/ 0 w 470364"/>
              <a:gd name="GluePoint1Y" fmla="*/ 769750 h 769750"/>
              <a:gd name="GluePoint2X" fmla="*/ 0 w 470364"/>
              <a:gd name="GluePoint2Y" fmla="*/ 3 h 769750"/>
              <a:gd name="GluePoint3X" fmla="*/ 1 w 470364"/>
              <a:gd name="GluePoint3Y" fmla="*/ 0 h 769750"/>
              <a:gd name="GluePoint4X" fmla="*/ 470364 w 470364"/>
              <a:gd name="GluePoint4Y" fmla="*/ 769750 h 76975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</a:cxnLst>
            <a:rect l="textAreaLeft" t="textAreaTop" r="textAreaRight" b="textAreaBottom"/>
            <a:pathLst>
              <a:path w="470364" h="769750" extrusionOk="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grpSp>
        <p:nvGrpSpPr>
          <p:cNvPr id="987111268" name="组合 6">
            <a:extLst>
              <a:ext uri="{FF2B5EF4-FFF2-40B4-BE49-F238E27FC236}">
                <a16:creationId xmlns:a16="http://schemas.microsoft.com/office/drawing/2014/main" id="{2F7F5B65-CABA-43CB-73CB-85A76F27A48D}"/>
              </a:ext>
            </a:extLst>
          </p:cNvPr>
          <p:cNvGrpSpPr/>
          <p:nvPr/>
        </p:nvGrpSpPr>
        <p:grpSpPr bwMode="auto">
          <a:xfrm>
            <a:off x="2518200" y="2416320"/>
            <a:ext cx="863640" cy="863640"/>
            <a:chOff x="2518200" y="2416320"/>
            <a:chExt cx="863640" cy="863640"/>
          </a:xfrm>
        </p:grpSpPr>
        <p:sp>
          <p:nvSpPr>
            <p:cNvPr id="336" name="矩形 24">
              <a:extLst>
                <a:ext uri="{FF2B5EF4-FFF2-40B4-BE49-F238E27FC236}">
                  <a16:creationId xmlns:a16="http://schemas.microsoft.com/office/drawing/2014/main" id="{59D0EE96-5899-CA4A-7E56-054DF1FECE90}"/>
                </a:ext>
              </a:extLst>
            </p:cNvPr>
            <p:cNvSpPr/>
            <p:nvPr/>
          </p:nvSpPr>
          <p:spPr bwMode="auto">
            <a:xfrm rot="5400000">
              <a:off x="2518200" y="2416320"/>
              <a:ext cx="863640" cy="863640"/>
            </a:xfrm>
            <a:prstGeom prst="rect">
              <a:avLst/>
            </a:prstGeom>
            <a:noFill/>
            <a:ln>
              <a:solidFill>
                <a:srgbClr val="D7D7D7">
                  <a:lumMod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37" name="文本框 5">
              <a:extLst>
                <a:ext uri="{FF2B5EF4-FFF2-40B4-BE49-F238E27FC236}">
                  <a16:creationId xmlns:a16="http://schemas.microsoft.com/office/drawing/2014/main" id="{E1E99BB8-E0A1-6EAB-66C8-C5D56FFCD45A}"/>
                </a:ext>
              </a:extLst>
            </p:cNvPr>
            <p:cNvSpPr/>
            <p:nvPr/>
          </p:nvSpPr>
          <p:spPr bwMode="auto">
            <a:xfrm>
              <a:off x="2545560" y="2494440"/>
              <a:ext cx="808200" cy="707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  <a:defRPr/>
              </a:pPr>
              <a:r>
                <a:rPr lang="en-US" sz="4000" b="1" u="none" strike="noStrike">
                  <a:solidFill>
                    <a:schemeClr val="accent6">
                      <a:lumMod val="50000"/>
                    </a:schemeClr>
                  </a:solidFill>
                  <a:latin typeface="微软雅黑"/>
                  <a:ea typeface="微软雅黑"/>
                </a:rPr>
                <a:t>02</a:t>
              </a:r>
              <a:endParaRPr lang="en-US" sz="4000" b="0" u="none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178746458" name="任意多边形 54">
            <a:extLst>
              <a:ext uri="{FF2B5EF4-FFF2-40B4-BE49-F238E27FC236}">
                <a16:creationId xmlns:a16="http://schemas.microsoft.com/office/drawing/2014/main" id="{ADE24CE4-737F-CA17-893A-07F57F50FD0B}"/>
              </a:ext>
            </a:extLst>
          </p:cNvPr>
          <p:cNvSpPr/>
          <p:nvPr/>
        </p:nvSpPr>
        <p:spPr bwMode="auto">
          <a:xfrm rot="20313600">
            <a:off x="1376280" y="2964960"/>
            <a:ext cx="649080" cy="1060200"/>
          </a:xfrm>
          <a:custGeom>
            <a:avLst/>
            <a:gdLst>
              <a:gd name="textAreaLeft" fmla="*/ 0 w 649080"/>
              <a:gd name="textAreaRight" fmla="*/ 649440 w 649080"/>
              <a:gd name="textAreaTop" fmla="*/ 0 h 1060200"/>
              <a:gd name="textAreaBottom" fmla="*/ 1060560 h 1060200"/>
              <a:gd name="GluePoint1X" fmla="*/ 0 w 470364"/>
              <a:gd name="GluePoint1Y" fmla="*/ 769750 h 769750"/>
              <a:gd name="GluePoint2X" fmla="*/ 0 w 470364"/>
              <a:gd name="GluePoint2Y" fmla="*/ 3 h 769750"/>
              <a:gd name="GluePoint3X" fmla="*/ 1 w 470364"/>
              <a:gd name="GluePoint3Y" fmla="*/ 0 h 769750"/>
              <a:gd name="GluePoint4X" fmla="*/ 470364 w 470364"/>
              <a:gd name="GluePoint4Y" fmla="*/ 769750 h 76975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</a:cxnLst>
            <a:rect l="textAreaLeft" t="textAreaTop" r="textAreaRight" b="textAreaBottom"/>
            <a:pathLst>
              <a:path w="470364" h="769750" extrusionOk="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grpSp>
        <p:nvGrpSpPr>
          <p:cNvPr id="1324400658" name="组合 54">
            <a:extLst>
              <a:ext uri="{FF2B5EF4-FFF2-40B4-BE49-F238E27FC236}">
                <a16:creationId xmlns:a16="http://schemas.microsoft.com/office/drawing/2014/main" id="{EC02E5A6-A4A8-D62E-8F0F-27A63CDCAE82}"/>
              </a:ext>
            </a:extLst>
          </p:cNvPr>
          <p:cNvGrpSpPr/>
          <p:nvPr/>
        </p:nvGrpSpPr>
        <p:grpSpPr bwMode="auto">
          <a:xfrm>
            <a:off x="5938920" y="5512680"/>
            <a:ext cx="313920" cy="817560"/>
            <a:chOff x="5938920" y="5512680"/>
            <a:chExt cx="313920" cy="817560"/>
          </a:xfrm>
        </p:grpSpPr>
        <p:sp>
          <p:nvSpPr>
            <p:cNvPr id="340" name="L 形 31">
              <a:extLst>
                <a:ext uri="{FF2B5EF4-FFF2-40B4-BE49-F238E27FC236}">
                  <a16:creationId xmlns:a16="http://schemas.microsoft.com/office/drawing/2014/main" id="{F2E9242F-218D-205A-CB06-64CFAFAE844F}"/>
                </a:ext>
              </a:extLst>
            </p:cNvPr>
            <p:cNvSpPr/>
            <p:nvPr/>
          </p:nvSpPr>
          <p:spPr bwMode="auto">
            <a:xfrm rot="18923999">
              <a:off x="5981400" y="5560560"/>
              <a:ext cx="224640" cy="213840"/>
            </a:xfrm>
            <a:prstGeom prst="corner">
              <a:avLst>
                <a:gd name="adj1" fmla="val 19465"/>
                <a:gd name="adj2" fmla="val 20507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-3240" rIns="90000" bIns="-324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41" name="L 形 32">
              <a:extLst>
                <a:ext uri="{FF2B5EF4-FFF2-40B4-BE49-F238E27FC236}">
                  <a16:creationId xmlns:a16="http://schemas.microsoft.com/office/drawing/2014/main" id="{7CBD53DD-97AD-9487-178C-2F1678FEBD77}"/>
                </a:ext>
              </a:extLst>
            </p:cNvPr>
            <p:cNvSpPr/>
            <p:nvPr/>
          </p:nvSpPr>
          <p:spPr bwMode="auto">
            <a:xfrm rot="18923999">
              <a:off x="5980680" y="5785560"/>
              <a:ext cx="229320" cy="213840"/>
            </a:xfrm>
            <a:prstGeom prst="corner">
              <a:avLst>
                <a:gd name="adj1" fmla="val 19465"/>
                <a:gd name="adj2" fmla="val 20507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-3240" rIns="90000" bIns="-324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42" name="L 形 33">
              <a:extLst>
                <a:ext uri="{FF2B5EF4-FFF2-40B4-BE49-F238E27FC236}">
                  <a16:creationId xmlns:a16="http://schemas.microsoft.com/office/drawing/2014/main" id="{0FB2CFB1-3DE6-1075-610F-F1547E7BFF7A}"/>
                </a:ext>
              </a:extLst>
            </p:cNvPr>
            <p:cNvSpPr/>
            <p:nvPr/>
          </p:nvSpPr>
          <p:spPr bwMode="auto">
            <a:xfrm rot="18923999">
              <a:off x="5980680" y="6066360"/>
              <a:ext cx="230040" cy="213840"/>
            </a:xfrm>
            <a:prstGeom prst="corner">
              <a:avLst>
                <a:gd name="adj1" fmla="val 19465"/>
                <a:gd name="adj2" fmla="val 21382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-3240" rIns="90000" bIns="-324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0951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Tm="0">
        <p:random/>
      </p:transition>
    </mc:Choice>
    <mc:Fallback xmlns="" xmlns:m="http://schemas.openxmlformats.org/officeDocument/2006/math" xmlns:w="http://schemas.openxmlformats.org/wordprocessingml/2006/main">
      <p:transition spd="slow" advClick="1" advTm="0">
        <p:random/>
      </p:transition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938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474938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474938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72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526721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526721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385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469385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469385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991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 additive="repl">
                                        <p:cTn id="23" dur="500"/>
                                        <p:tgtEl>
                                          <p:spTgt spid="4693856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9385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745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1"/>
                            </p:stCondLst>
                            <p:childTnLst>
                              <p:par>
                                <p:cTn id="29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 additive="repl">
                                        <p:cTn id="30" dur="500"/>
                                        <p:tgtEl>
                                          <p:spTgt spid="526721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672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1"/>
                            </p:stCondLst>
                            <p:childTnLst>
                              <p:par>
                                <p:cTn id="33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678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2"/>
                            </p:stCondLst>
                            <p:childTnLst>
                              <p:par>
                                <p:cTn id="36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 additive="repl">
                                        <p:cTn id="37" dur="500"/>
                                        <p:tgtEl>
                                          <p:spTgt spid="14749380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4938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2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183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2" dur="500" fill="hold"/>
                                        <p:tgtEl>
                                          <p:spTgt spid="12661836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3" dur="500" fill="hold"/>
                                        <p:tgtEl>
                                          <p:spTgt spid="12661836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2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398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47" dur="500"/>
                                        <p:tgtEl>
                                          <p:spTgt spid="852398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0419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50" dur="500"/>
                                        <p:tgtEl>
                                          <p:spTgt spid="1940419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905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3" dur="500" fill="hold"/>
                                        <p:tgtEl>
                                          <p:spTgt spid="362905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4" dur="500" fill="hold"/>
                                        <p:tgtEl>
                                          <p:spTgt spid="362905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40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7" dur="500" fill="hold"/>
                                        <p:tgtEl>
                                          <p:spTgt spid="93140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8" dur="500" fill="hold"/>
                                        <p:tgtEl>
                                          <p:spTgt spid="93140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2"/>
                            </p:stCondLst>
                            <p:childTnLst>
                              <p:par>
                                <p:cTn id="60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1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62" dur="500"/>
                                        <p:tgtEl>
                                          <p:spTgt spid="9871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2"/>
                            </p:stCondLst>
                            <p:childTnLst>
                              <p:par>
                                <p:cTn id="64" presetID="2" presetClass="entr" presetSubtype="2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397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6" dur="500" fill="hold"/>
                                        <p:tgtEl>
                                          <p:spTgt spid="1300397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7" dur="500" fill="hold"/>
                                        <p:tgtEl>
                                          <p:spTgt spid="13003975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76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 additive="repl">
                                        <p:cTn id="70" dur="500"/>
                                        <p:tgtEl>
                                          <p:spTgt spid="223276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746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3" dur="500" fill="hold"/>
                                        <p:tgtEl>
                                          <p:spTgt spid="1178746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4" dur="500" fill="hold"/>
                                        <p:tgtEl>
                                          <p:spTgt spid="1178746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302"/>
                            </p:stCondLst>
                            <p:childTnLst>
                              <p:par>
                                <p:cTn id="7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400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 additive="repl">
                                        <p:cTn id="78" dur="500"/>
                                        <p:tgtEl>
                                          <p:spTgt spid="1324400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802"/>
                            </p:stCondLst>
                            <p:childTnLst>
                              <p:par>
                                <p:cTn id="80" presetID="26" presetClass="emph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81" dur="750"/>
                                        <p:tgtEl>
                                          <p:spTgt spid="13244006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2" dur="375" autoRev="1" fill="hold"/>
                                        <p:tgtEl>
                                          <p:spTgt spid="13244006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程序框架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核心依赖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1587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4" name="椭圆 113">
            <a:extLst>
              <a:ext uri="{FF2B5EF4-FFF2-40B4-BE49-F238E27FC236}">
                <a16:creationId xmlns:a16="http://schemas.microsoft.com/office/drawing/2014/main" id="{CF72A6B3-ED11-431D-B109-DBD6A5B3B05A}"/>
              </a:ext>
            </a:extLst>
          </p:cNvPr>
          <p:cNvSpPr/>
          <p:nvPr/>
        </p:nvSpPr>
        <p:spPr>
          <a:xfrm>
            <a:off x="4608629" y="5436594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5" name="椭圆 114">
            <a:extLst>
              <a:ext uri="{FF2B5EF4-FFF2-40B4-BE49-F238E27FC236}">
                <a16:creationId xmlns:a16="http://schemas.microsoft.com/office/drawing/2014/main" id="{CBE30325-7D94-41FD-BFC7-A75B27A4DD0C}"/>
              </a:ext>
            </a:extLst>
          </p:cNvPr>
          <p:cNvSpPr/>
          <p:nvPr/>
        </p:nvSpPr>
        <p:spPr>
          <a:xfrm>
            <a:off x="3809095" y="4302075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6" name="椭圆 115">
            <a:extLst>
              <a:ext uri="{FF2B5EF4-FFF2-40B4-BE49-F238E27FC236}">
                <a16:creationId xmlns:a16="http://schemas.microsoft.com/office/drawing/2014/main" id="{3980B7F5-855B-4E4E-94EE-26BC61B4D6A7}"/>
              </a:ext>
            </a:extLst>
          </p:cNvPr>
          <p:cNvSpPr/>
          <p:nvPr/>
        </p:nvSpPr>
        <p:spPr>
          <a:xfrm>
            <a:off x="4861698" y="3155675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7" name="椭圆 116">
            <a:extLst>
              <a:ext uri="{FF2B5EF4-FFF2-40B4-BE49-F238E27FC236}">
                <a16:creationId xmlns:a16="http://schemas.microsoft.com/office/drawing/2014/main" id="{851C12A1-3EB7-4FFD-9B2B-E198F4DB2C80}"/>
              </a:ext>
            </a:extLst>
          </p:cNvPr>
          <p:cNvSpPr/>
          <p:nvPr/>
        </p:nvSpPr>
        <p:spPr>
          <a:xfrm>
            <a:off x="5484609" y="4127531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8" name="椭圆 117">
            <a:extLst>
              <a:ext uri="{FF2B5EF4-FFF2-40B4-BE49-F238E27FC236}">
                <a16:creationId xmlns:a16="http://schemas.microsoft.com/office/drawing/2014/main" id="{8C8BF0CC-8F22-4F19-8A55-9B2C5437E828}"/>
              </a:ext>
            </a:extLst>
          </p:cNvPr>
          <p:cNvSpPr/>
          <p:nvPr/>
        </p:nvSpPr>
        <p:spPr>
          <a:xfrm>
            <a:off x="4784572" y="2945148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3" name="TextBox 9">
            <a:extLst>
              <a:ext uri="{FF2B5EF4-FFF2-40B4-BE49-F238E27FC236}">
                <a16:creationId xmlns:a16="http://schemas.microsoft.com/office/drawing/2014/main" id="{53A7ACB9-F495-4293-B67F-4C4C06A6F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9730" y="3571335"/>
            <a:ext cx="4616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-2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rPr>
              <a:t>45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rPr>
              <a:t>%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幼圆" panose="02010509060101010101" pitchFamily="49" charset="-122"/>
            </a:endParaRPr>
          </a:p>
        </p:txBody>
      </p:sp>
      <p:sp>
        <p:nvSpPr>
          <p:cNvPr id="138" name="TextBox 9">
            <a:extLst>
              <a:ext uri="{FF2B5EF4-FFF2-40B4-BE49-F238E27FC236}">
                <a16:creationId xmlns:a16="http://schemas.microsoft.com/office/drawing/2014/main" id="{05598485-9DED-4C68-8493-B1AB548809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3400" y="4950478"/>
            <a:ext cx="25006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-2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rPr>
              <a:t>63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幼圆" panose="020105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B7FE86C-2680-041A-CDFD-C07498537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169" y="1013866"/>
            <a:ext cx="5974340" cy="323202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3FEAACF-3971-5D45-F408-CA284D815159}"/>
              </a:ext>
            </a:extLst>
          </p:cNvPr>
          <p:cNvSpPr txBox="1"/>
          <p:nvPr/>
        </p:nvSpPr>
        <p:spPr>
          <a:xfrm>
            <a:off x="6818412" y="1361097"/>
            <a:ext cx="2419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lt"/>
              </a:rPr>
              <a:t>本项目基于</a:t>
            </a:r>
            <a:r>
              <a:rPr lang="en-US" altLang="zh-CN" dirty="0">
                <a:latin typeface="+mn-lt"/>
                <a:hlinkClick r:id="rId5"/>
              </a:rPr>
              <a:t>YOLO</a:t>
            </a:r>
            <a:r>
              <a:rPr lang="zh-CN" altLang="en-US" dirty="0">
                <a:latin typeface="+mn-lt"/>
              </a:rPr>
              <a:t>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02D0D9-C531-78A1-55C5-9CA7D881CC9F}"/>
              </a:ext>
            </a:extLst>
          </p:cNvPr>
          <p:cNvSpPr txBox="1"/>
          <p:nvPr/>
        </p:nvSpPr>
        <p:spPr>
          <a:xfrm>
            <a:off x="6659418" y="2527863"/>
            <a:ext cx="5673348" cy="1700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  <a:latin typeface="+mn-lt"/>
              </a:rPr>
              <a:t>YOLO</a:t>
            </a:r>
            <a:r>
              <a:rPr lang="zh-CN" altLang="en-US" dirty="0">
                <a:latin typeface="+mn-lt"/>
              </a:rPr>
              <a:t>是基于</a:t>
            </a:r>
            <a:r>
              <a:rPr lang="zh-CN" altLang="en-US" dirty="0">
                <a:latin typeface="+mn-lt"/>
                <a:hlinkClick r:id="rId6"/>
              </a:rPr>
              <a:t>深度学习</a:t>
            </a:r>
            <a:r>
              <a:rPr lang="zh-CN" altLang="en-US" dirty="0">
                <a:latin typeface="+mn-lt"/>
              </a:rPr>
              <a:t>和</a:t>
            </a:r>
            <a:r>
              <a:rPr lang="zh-CN" altLang="en-US" dirty="0">
                <a:latin typeface="+mn-lt"/>
                <a:hlinkClick r:id="rId7"/>
              </a:rPr>
              <a:t>计算机视觉</a:t>
            </a:r>
            <a:r>
              <a:rPr lang="zh-CN" altLang="en-US" dirty="0">
                <a:latin typeface="+mn-lt"/>
              </a:rPr>
              <a:t>领域的尖端技术，</a:t>
            </a:r>
            <a:endParaRPr lang="en-US" altLang="zh-CN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+mn-lt"/>
              </a:rPr>
              <a:t>在速度和</a:t>
            </a:r>
            <a:r>
              <a:rPr lang="zh-CN" altLang="en-US" dirty="0">
                <a:latin typeface="+mn-lt"/>
                <a:hlinkClick r:id="rId8"/>
              </a:rPr>
              <a:t>准确性</a:t>
            </a:r>
            <a:r>
              <a:rPr lang="zh-CN" altLang="en-US" dirty="0">
                <a:latin typeface="+mn-lt"/>
              </a:rPr>
              <a:t>方面具有无与伦比的性能。</a:t>
            </a:r>
            <a:endParaRPr lang="en-US" altLang="zh-CN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+mn-lt"/>
              </a:rPr>
              <a:t>其流线型设计使其适用于各种应用，</a:t>
            </a:r>
            <a:endParaRPr lang="en-US" altLang="zh-CN" dirty="0"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+mn-lt"/>
              </a:rPr>
              <a:t>并可轻松适应从边缘设备到云 </a:t>
            </a:r>
            <a:r>
              <a:rPr lang="en-US" altLang="zh-CN" dirty="0">
                <a:latin typeface="+mn-lt"/>
              </a:rPr>
              <a:t>API </a:t>
            </a:r>
            <a:r>
              <a:rPr lang="zh-CN" altLang="en-US" dirty="0">
                <a:latin typeface="+mn-lt"/>
              </a:rPr>
              <a:t>等不同硬件平台。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62E4AB-157A-4A8A-2D69-71C8F3E04109}"/>
              </a:ext>
            </a:extLst>
          </p:cNvPr>
          <p:cNvSpPr txBox="1"/>
          <p:nvPr/>
        </p:nvSpPr>
        <p:spPr>
          <a:xfrm>
            <a:off x="454168" y="4767087"/>
            <a:ext cx="11534631" cy="1286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+mn-lt"/>
              </a:rPr>
              <a:t>其中，</a:t>
            </a:r>
            <a:r>
              <a:rPr lang="en-US" altLang="zh-CN" dirty="0">
                <a:latin typeface="+mn-lt"/>
              </a:rPr>
              <a:t>YOLOv8n (Nano)</a:t>
            </a:r>
            <a:r>
              <a:rPr lang="zh-CN" altLang="en-US" dirty="0">
                <a:latin typeface="+mn-lt"/>
              </a:rPr>
              <a:t>规模最小，参数最少，速度快。适合资源有限的设备和实时应用，如嵌入式系统和移动设备。其精度通常较低，但在简单场景下仍能提供合理的性能。对于本项目目标的设备环境，</a:t>
            </a:r>
            <a:r>
              <a:rPr lang="en-US" altLang="zh-CN" dirty="0">
                <a:latin typeface="+mn-lt"/>
              </a:rPr>
              <a:t>YOLOv8n</a:t>
            </a:r>
            <a:r>
              <a:rPr lang="zh-CN" altLang="en-US" dirty="0">
                <a:latin typeface="+mn-lt"/>
              </a:rPr>
              <a:t>可以在硬件收到限制的情况下达到较好的识别效果。</a:t>
            </a:r>
          </a:p>
        </p:txBody>
      </p:sp>
    </p:spTree>
    <p:extLst>
      <p:ext uri="{BB962C8B-B14F-4D97-AF65-F5344CB8AC3E}">
        <p14:creationId xmlns:p14="http://schemas.microsoft.com/office/powerpoint/2010/main" val="2749479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4" grpId="0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76F65-4078-8605-8F28-DBA10A1C7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id="{E0502F30-5580-14D5-7E29-945485029785}"/>
              </a:ext>
            </a:extLst>
          </p:cNvPr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F1FF73F-389C-9EE0-678B-4C8700086350}"/>
              </a:ext>
            </a:extLst>
          </p:cNvPr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319C309-F14B-780F-10EC-3B862E4F04DB}"/>
              </a:ext>
            </a:extLst>
          </p:cNvPr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>
            <a:extLst>
              <a:ext uri="{FF2B5EF4-FFF2-40B4-BE49-F238E27FC236}">
                <a16:creationId xmlns:a16="http://schemas.microsoft.com/office/drawing/2014/main" id="{4CDBB3ED-CEB9-A6D0-0830-17DA3DF0C4AB}"/>
              </a:ext>
            </a:extLst>
          </p:cNvPr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24DEED5-C70E-A495-35E3-9DF697FEE5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程序框架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实验环境</a:t>
            </a:r>
          </a:p>
        </p:txBody>
      </p:sp>
      <p:sp>
        <p:nvSpPr>
          <p:cNvPr id="186" name="矩形 185">
            <a:extLst>
              <a:ext uri="{FF2B5EF4-FFF2-40B4-BE49-F238E27FC236}">
                <a16:creationId xmlns:a16="http://schemas.microsoft.com/office/drawing/2014/main" id="{B509E7BF-93F2-0459-B5F2-A358C7C95DC7}"/>
              </a:ext>
            </a:extLst>
          </p:cNvPr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>
            <a:extLst>
              <a:ext uri="{FF2B5EF4-FFF2-40B4-BE49-F238E27FC236}">
                <a16:creationId xmlns:a16="http://schemas.microsoft.com/office/drawing/2014/main" id="{0B1AE58B-93CD-5598-D71A-477D0047EC66}"/>
              </a:ext>
            </a:extLst>
          </p:cNvPr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5D649210-4354-4AFB-9BD8-69939A409421}"/>
              </a:ext>
            </a:extLst>
          </p:cNvPr>
          <p:cNvSpPr/>
          <p:nvPr/>
        </p:nvSpPr>
        <p:spPr>
          <a:xfrm rot="10800000">
            <a:off x="-25401" y="-1587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4" name="椭圆 113">
            <a:extLst>
              <a:ext uri="{FF2B5EF4-FFF2-40B4-BE49-F238E27FC236}">
                <a16:creationId xmlns:a16="http://schemas.microsoft.com/office/drawing/2014/main" id="{16D67DB5-2C36-FA01-65B6-AFB14694D1BA}"/>
              </a:ext>
            </a:extLst>
          </p:cNvPr>
          <p:cNvSpPr/>
          <p:nvPr/>
        </p:nvSpPr>
        <p:spPr>
          <a:xfrm>
            <a:off x="4608629" y="5436594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5" name="椭圆 114">
            <a:extLst>
              <a:ext uri="{FF2B5EF4-FFF2-40B4-BE49-F238E27FC236}">
                <a16:creationId xmlns:a16="http://schemas.microsoft.com/office/drawing/2014/main" id="{004E5FD4-8B72-287E-DDC3-9D252C0CD19F}"/>
              </a:ext>
            </a:extLst>
          </p:cNvPr>
          <p:cNvSpPr/>
          <p:nvPr/>
        </p:nvSpPr>
        <p:spPr>
          <a:xfrm>
            <a:off x="3809095" y="4302075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6" name="椭圆 115">
            <a:extLst>
              <a:ext uri="{FF2B5EF4-FFF2-40B4-BE49-F238E27FC236}">
                <a16:creationId xmlns:a16="http://schemas.microsoft.com/office/drawing/2014/main" id="{B5BB8964-8CCD-7CC4-F7C8-E643C3364C80}"/>
              </a:ext>
            </a:extLst>
          </p:cNvPr>
          <p:cNvSpPr/>
          <p:nvPr/>
        </p:nvSpPr>
        <p:spPr>
          <a:xfrm>
            <a:off x="4861698" y="3155675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7" name="椭圆 116">
            <a:extLst>
              <a:ext uri="{FF2B5EF4-FFF2-40B4-BE49-F238E27FC236}">
                <a16:creationId xmlns:a16="http://schemas.microsoft.com/office/drawing/2014/main" id="{48144E2E-A01E-7291-9647-771D2EC85BE4}"/>
              </a:ext>
            </a:extLst>
          </p:cNvPr>
          <p:cNvSpPr/>
          <p:nvPr/>
        </p:nvSpPr>
        <p:spPr>
          <a:xfrm>
            <a:off x="5484609" y="4127531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8" name="椭圆 117">
            <a:extLst>
              <a:ext uri="{FF2B5EF4-FFF2-40B4-BE49-F238E27FC236}">
                <a16:creationId xmlns:a16="http://schemas.microsoft.com/office/drawing/2014/main" id="{62E95962-282F-BD69-A971-7D47E040F58A}"/>
              </a:ext>
            </a:extLst>
          </p:cNvPr>
          <p:cNvSpPr/>
          <p:nvPr/>
        </p:nvSpPr>
        <p:spPr>
          <a:xfrm>
            <a:off x="4784572" y="2945148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3" name="TextBox 9">
            <a:extLst>
              <a:ext uri="{FF2B5EF4-FFF2-40B4-BE49-F238E27FC236}">
                <a16:creationId xmlns:a16="http://schemas.microsoft.com/office/drawing/2014/main" id="{5FBBAD46-BD49-82F3-6A1E-6D9B880314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9730" y="3571335"/>
            <a:ext cx="4616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-2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rPr>
              <a:t>45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rPr>
              <a:t>%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幼圆" panose="02010509060101010101" pitchFamily="49" charset="-122"/>
            </a:endParaRPr>
          </a:p>
        </p:txBody>
      </p:sp>
      <p:sp>
        <p:nvSpPr>
          <p:cNvPr id="138" name="TextBox 9">
            <a:extLst>
              <a:ext uri="{FF2B5EF4-FFF2-40B4-BE49-F238E27FC236}">
                <a16:creationId xmlns:a16="http://schemas.microsoft.com/office/drawing/2014/main" id="{C6CACCEF-D337-42A2-B96B-5308E844BB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3400" y="4950478"/>
            <a:ext cx="25006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-2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rPr>
              <a:t>63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幼圆" panose="020105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5C5B09D-1DB6-9D8C-1E49-DDCCAA0FDDDD}"/>
              </a:ext>
            </a:extLst>
          </p:cNvPr>
          <p:cNvSpPr txBox="1"/>
          <p:nvPr/>
        </p:nvSpPr>
        <p:spPr>
          <a:xfrm>
            <a:off x="457200" y="1053762"/>
            <a:ext cx="11658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lt"/>
              </a:rPr>
              <a:t>本实验的软件环境基于</a:t>
            </a:r>
            <a:r>
              <a:rPr lang="zh-CN" altLang="en-US" dirty="0">
                <a:solidFill>
                  <a:srgbClr val="00B0F0"/>
                </a:solidFill>
                <a:latin typeface="+mn-lt"/>
              </a:rPr>
              <a:t>Python</a:t>
            </a:r>
            <a:r>
              <a:rPr lang="zh-CN" altLang="en-US" dirty="0">
                <a:latin typeface="+mn-lt"/>
              </a:rPr>
              <a:t>，并利⽤虚拟环境进⾏依赖隔离，确保实验可复现。</a:t>
            </a: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29F223CB-54B5-40F8-C295-C72BA74941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8082387"/>
              </p:ext>
            </p:extLst>
          </p:nvPr>
        </p:nvGraphicFramePr>
        <p:xfrm>
          <a:off x="500119" y="1486041"/>
          <a:ext cx="11247323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1831">
                  <a:extLst>
                    <a:ext uri="{9D8B030D-6E8A-4147-A177-3AD203B41FA5}">
                      <a16:colId xmlns:a16="http://schemas.microsoft.com/office/drawing/2014/main" val="927869030"/>
                    </a:ext>
                  </a:extLst>
                </a:gridCol>
                <a:gridCol w="2492052">
                  <a:extLst>
                    <a:ext uri="{9D8B030D-6E8A-4147-A177-3AD203B41FA5}">
                      <a16:colId xmlns:a16="http://schemas.microsoft.com/office/drawing/2014/main" val="2203023970"/>
                    </a:ext>
                  </a:extLst>
                </a:gridCol>
                <a:gridCol w="1720216">
                  <a:extLst>
                    <a:ext uri="{9D8B030D-6E8A-4147-A177-3AD203B41FA5}">
                      <a16:colId xmlns:a16="http://schemas.microsoft.com/office/drawing/2014/main" val="4258788532"/>
                    </a:ext>
                  </a:extLst>
                </a:gridCol>
                <a:gridCol w="4223224">
                  <a:extLst>
                    <a:ext uri="{9D8B030D-6E8A-4147-A177-3AD203B41FA5}">
                      <a16:colId xmlns:a16="http://schemas.microsoft.com/office/drawing/2014/main" val="2152485972"/>
                    </a:ext>
                  </a:extLst>
                </a:gridCol>
              </a:tblGrid>
              <a:tr h="31932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核⼼依赖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框架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版本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说明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318522"/>
                  </a:ext>
                </a:extLst>
              </a:tr>
              <a:tr h="86844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核⼼检测框架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</a:t>
                      </a:r>
                      <a:r>
                        <a:rPr lang="zh-CN" altLang="en-US" dirty="0"/>
                        <a:t>ltralytics</a:t>
                      </a:r>
                      <a:r>
                        <a:rPr lang="en-US" altLang="zh-CN" dirty="0"/>
                        <a:t>(yolo)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8.3.146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这是 YOLOv8 的官⽅实现库，集成了训</a:t>
                      </a:r>
                    </a:p>
                    <a:p>
                      <a:r>
                        <a:rPr lang="zh-CN" altLang="en-US" dirty="0"/>
                        <a:t>练、验证和推理功能。</a:t>
                      </a:r>
                    </a:p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115617"/>
                  </a:ext>
                </a:extLst>
              </a:tr>
              <a:tr h="86844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深度学习后端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</a:t>
                      </a:r>
                      <a:r>
                        <a:rPr lang="zh-CN" altLang="en-US" dirty="0"/>
                        <a:t>orch</a:t>
                      </a:r>
                      <a:r>
                        <a:rPr lang="en-US" altLang="zh-CN" dirty="0"/>
                        <a:t>/T</a:t>
                      </a:r>
                      <a:r>
                        <a:rPr lang="zh-CN" altLang="en-US" dirty="0"/>
                        <a:t>orchvision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2.7.0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0.22.0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b="0" dirty="0">
                          <a:latin typeface="+mn-lt"/>
                        </a:rPr>
                        <a:t>项⽬配置灵活，能够同时兼容 CPU 和 CUDA环境</a:t>
                      </a:r>
                    </a:p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425603"/>
                  </a:ext>
                </a:extLst>
              </a:tr>
            </a:tbl>
          </a:graphicData>
        </a:graphic>
      </p:graphicFrame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61C29B9E-DA5D-CA3C-4597-D70FD26C42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09020"/>
              </p:ext>
            </p:extLst>
          </p:nvPr>
        </p:nvGraphicFramePr>
        <p:xfrm>
          <a:off x="500120" y="3439051"/>
          <a:ext cx="11247322" cy="21327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6644">
                  <a:extLst>
                    <a:ext uri="{9D8B030D-6E8A-4147-A177-3AD203B41FA5}">
                      <a16:colId xmlns:a16="http://schemas.microsoft.com/office/drawing/2014/main" val="2595240150"/>
                    </a:ext>
                  </a:extLst>
                </a:gridCol>
                <a:gridCol w="2458707">
                  <a:extLst>
                    <a:ext uri="{9D8B030D-6E8A-4147-A177-3AD203B41FA5}">
                      <a16:colId xmlns:a16="http://schemas.microsoft.com/office/drawing/2014/main" val="2730134451"/>
                    </a:ext>
                  </a:extLst>
                </a:gridCol>
                <a:gridCol w="5871971">
                  <a:extLst>
                    <a:ext uri="{9D8B030D-6E8A-4147-A177-3AD203B41FA5}">
                      <a16:colId xmlns:a16="http://schemas.microsoft.com/office/drawing/2014/main" val="4245382271"/>
                    </a:ext>
                  </a:extLst>
                </a:gridCol>
              </a:tblGrid>
              <a:tr h="44175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数据处理与可视化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版本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说明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909884"/>
                  </a:ext>
                </a:extLst>
              </a:tr>
              <a:tr h="1872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opencv-python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4.11.0.86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图像的读取、预处理和结果可视化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007159"/>
                  </a:ext>
                </a:extLst>
              </a:tr>
              <a:tr h="44175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numpy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2.2.6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⾼性能的数值计算和数组操作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0696083"/>
                  </a:ext>
                </a:extLst>
              </a:tr>
              <a:tr h="44175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pandas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2.2.3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处理和分析实验数据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034556"/>
                  </a:ext>
                </a:extLst>
              </a:tr>
              <a:tr h="44175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matplotlib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3.10.3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绘制训练过程中的图表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321556"/>
                  </a:ext>
                </a:extLst>
              </a:tr>
            </a:tbl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B3498411-A6DF-83A2-694F-8449288820FA}"/>
              </a:ext>
            </a:extLst>
          </p:cNvPr>
          <p:cNvSpPr txBox="1"/>
          <p:nvPr/>
        </p:nvSpPr>
        <p:spPr>
          <a:xfrm>
            <a:off x="457200" y="5813960"/>
            <a:ext cx="11290242" cy="65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n-lt"/>
              </a:rPr>
              <a:t>操作系统: 脚本主要为 Linux 设计，但核⼼逻辑为 Python ，具有跨平台性。同时，基于</a:t>
            </a:r>
            <a:r>
              <a:rPr lang="en-US" altLang="zh-CN" dirty="0">
                <a:latin typeface="+mn-lt"/>
              </a:rPr>
              <a:t>yolo</a:t>
            </a:r>
            <a:r>
              <a:rPr lang="zh-CN" altLang="en-US" dirty="0">
                <a:latin typeface="+mn-lt"/>
              </a:rPr>
              <a:t>的广泛实现和国产平台相关软件包的适配，可以在一定时间内按照项目需求进行国产平台迁移。</a:t>
            </a:r>
          </a:p>
        </p:txBody>
      </p:sp>
    </p:spTree>
    <p:extLst>
      <p:ext uri="{BB962C8B-B14F-4D97-AF65-F5344CB8AC3E}">
        <p14:creationId xmlns:p14="http://schemas.microsoft.com/office/powerpoint/2010/main" val="378356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9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6721235" name="矩形 143"/>
          <p:cNvSpPr/>
          <p:nvPr/>
        </p:nvSpPr>
        <p:spPr bwMode="auto">
          <a:xfrm>
            <a:off x="4040280" y="-6480"/>
            <a:ext cx="4098600" cy="68702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474938002" name="矩形 142"/>
          <p:cNvSpPr/>
          <p:nvPr/>
        </p:nvSpPr>
        <p:spPr bwMode="auto">
          <a:xfrm>
            <a:off x="-7920" y="0"/>
            <a:ext cx="4052519" cy="685764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469385682" name="矩形 144"/>
          <p:cNvSpPr/>
          <p:nvPr/>
        </p:nvSpPr>
        <p:spPr bwMode="auto">
          <a:xfrm>
            <a:off x="8139240" y="0"/>
            <a:ext cx="4092120" cy="68576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005678681" name="矩形 145"/>
          <p:cNvSpPr/>
          <p:nvPr/>
        </p:nvSpPr>
        <p:spPr bwMode="auto">
          <a:xfrm>
            <a:off x="4680" y="0"/>
            <a:ext cx="4039920" cy="15444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608745496" name="矩形 146"/>
          <p:cNvSpPr/>
          <p:nvPr/>
        </p:nvSpPr>
        <p:spPr bwMode="auto">
          <a:xfrm>
            <a:off x="4040280" y="-6480"/>
            <a:ext cx="4111200" cy="1609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071991778" name="矩形 147"/>
          <p:cNvSpPr/>
          <p:nvPr/>
        </p:nvSpPr>
        <p:spPr bwMode="auto">
          <a:xfrm>
            <a:off x="8143920" y="0"/>
            <a:ext cx="4047840" cy="1544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pic>
        <p:nvPicPr>
          <p:cNvPr id="1266183601" name="图片 56"/>
          <p:cNvPicPr/>
          <p:nvPr/>
        </p:nvPicPr>
        <p:blipFill>
          <a:blip r:embed="rId3"/>
          <a:srcRect t="2053" b="3953"/>
          <a:stretch/>
        </p:blipFill>
        <p:spPr bwMode="auto">
          <a:xfrm>
            <a:off x="-12600" y="154800"/>
            <a:ext cx="12243960" cy="6547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96485851" name="矩形 63"/>
          <p:cNvSpPr/>
          <p:nvPr/>
        </p:nvSpPr>
        <p:spPr bwMode="auto">
          <a:xfrm>
            <a:off x="-12600" y="6702480"/>
            <a:ext cx="4056840" cy="15444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965293043" name="矩形 64"/>
          <p:cNvSpPr/>
          <p:nvPr/>
        </p:nvSpPr>
        <p:spPr bwMode="auto">
          <a:xfrm>
            <a:off x="4044960" y="6702480"/>
            <a:ext cx="4098600" cy="16776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292355437" name="矩形 65"/>
          <p:cNvSpPr/>
          <p:nvPr/>
        </p:nvSpPr>
        <p:spPr bwMode="auto">
          <a:xfrm>
            <a:off x="8144280" y="6702480"/>
            <a:ext cx="4079519" cy="1551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300397510" name="文本框 16"/>
          <p:cNvSpPr/>
          <p:nvPr/>
        </p:nvSpPr>
        <p:spPr bwMode="auto">
          <a:xfrm>
            <a:off x="3541320" y="2386080"/>
            <a:ext cx="2619113" cy="82187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4800" b="1" u="none" strike="noStrike">
                <a:solidFill>
                  <a:schemeClr val="accent6">
                    <a:lumMod val="50000"/>
                  </a:schemeClr>
                </a:solidFill>
                <a:latin typeface="微软雅黑"/>
                <a:ea typeface="微软雅黑"/>
              </a:rPr>
              <a:t>设计方案</a:t>
            </a:r>
            <a:endParaRPr lang="en-US" sz="48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276322" name="文本框 17"/>
          <p:cNvSpPr/>
          <p:nvPr/>
        </p:nvSpPr>
        <p:spPr bwMode="auto">
          <a:xfrm>
            <a:off x="5037480" y="3770280"/>
            <a:ext cx="2220119" cy="132479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algn="ctr">
              <a:lnSpc>
                <a:spcPct val="150000"/>
              </a:lnSpc>
              <a:buClr>
                <a:srgbClr val="808080"/>
              </a:buClr>
              <a:buFont typeface="Arial"/>
              <a:buChar char="•"/>
              <a:defRPr/>
            </a:pPr>
            <a:r>
              <a:rPr lang="zh-CN" sz="1800" b="0" u="none" strike="noStrike" dirty="0">
                <a:solidFill>
                  <a:schemeClr val="lt1">
                    <a:lumMod val="50000"/>
                  </a:schemeClr>
                </a:solidFill>
                <a:latin typeface="思源宋体 CN Light"/>
                <a:ea typeface="思源宋体 CN Light"/>
              </a:rPr>
              <a:t>核心算法</a:t>
            </a:r>
            <a:endParaRPr lang="en-US" sz="1800" b="0" u="none" strike="noStrike" dirty="0">
              <a:solidFill>
                <a:srgbClr val="000000"/>
              </a:solidFill>
              <a:latin typeface="Arial"/>
            </a:endParaRPr>
          </a:p>
          <a:p>
            <a:pPr marL="285840" indent="-285840" algn="ctr">
              <a:lnSpc>
                <a:spcPct val="150000"/>
              </a:lnSpc>
              <a:buClr>
                <a:srgbClr val="808080"/>
              </a:buClr>
              <a:buFont typeface="Arial"/>
              <a:buChar char="•"/>
              <a:defRPr/>
            </a:pPr>
            <a:r>
              <a:rPr lang="zh-CN" sz="1800" b="0" u="none" strike="noStrike" dirty="0">
                <a:solidFill>
                  <a:schemeClr val="lt1">
                    <a:lumMod val="50000"/>
                  </a:schemeClr>
                </a:solidFill>
                <a:latin typeface="思源宋体 CN Light"/>
                <a:ea typeface="思源宋体 CN Light"/>
              </a:rPr>
              <a:t>项目结构</a:t>
            </a:r>
            <a:endParaRPr lang="en-US" sz="1800" b="0" u="none" strike="noStrike" dirty="0">
              <a:solidFill>
                <a:srgbClr val="000000"/>
              </a:solidFill>
              <a:latin typeface="Arial"/>
            </a:endParaRPr>
          </a:p>
          <a:p>
            <a:pPr marL="285840" indent="-285840" algn="ctr">
              <a:lnSpc>
                <a:spcPct val="150000"/>
              </a:lnSpc>
              <a:buClr>
                <a:srgbClr val="808080"/>
              </a:buClr>
              <a:buFont typeface="Arial"/>
              <a:buChar char="•"/>
              <a:defRPr/>
            </a:pPr>
            <a:r>
              <a:rPr lang="en-US" sz="1800" b="0" u="none" strike="noStrike" dirty="0" err="1">
                <a:solidFill>
                  <a:schemeClr val="lt1">
                    <a:lumMod val="50000"/>
                  </a:schemeClr>
                </a:solidFill>
                <a:latin typeface="思源宋体 CN Light"/>
                <a:ea typeface="思源宋体 CN Light"/>
              </a:rPr>
              <a:t>模型训练</a:t>
            </a:r>
            <a:endParaRPr lang="en-US" sz="1800" b="0" u="none" strike="noStrike" dirty="0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940419066" name="PA_直接连接符 18"/>
          <p:cNvCxnSpPr/>
          <p:nvPr/>
        </p:nvCxnSpPr>
        <p:spPr bwMode="auto">
          <a:xfrm flipH="1" flipV="1">
            <a:off x="1881000" y="2084400"/>
            <a:ext cx="5173200" cy="47520"/>
          </a:xfrm>
          <a:prstGeom prst="straightConnector1">
            <a:avLst/>
          </a:prstGeom>
          <a:ln>
            <a:solidFill>
              <a:srgbClr val="D7D7D7">
                <a:lumMod val="50000"/>
              </a:srgbClr>
            </a:solidFill>
            <a:tailEnd type="triangle" w="med" len="med"/>
          </a:ln>
        </p:spPr>
      </p:cxnSp>
      <p:cxnSp>
        <p:nvCxnSpPr>
          <p:cNvPr id="852398626" name="直接连接符 19"/>
          <p:cNvCxnSpPr/>
          <p:nvPr/>
        </p:nvCxnSpPr>
        <p:spPr bwMode="auto">
          <a:xfrm>
            <a:off x="3652560" y="3632040"/>
            <a:ext cx="5355000" cy="30600"/>
          </a:xfrm>
          <a:prstGeom prst="straightConnector1">
            <a:avLst/>
          </a:prstGeom>
          <a:ln>
            <a:solidFill>
              <a:srgbClr val="D7D7D7">
                <a:lumMod val="50000"/>
              </a:srgbClr>
            </a:solidFill>
            <a:tailEnd type="triangle" w="med" len="med"/>
          </a:ln>
        </p:spPr>
      </p:cxnSp>
      <p:sp>
        <p:nvSpPr>
          <p:cNvPr id="362905331" name="任意多边形 53"/>
          <p:cNvSpPr/>
          <p:nvPr/>
        </p:nvSpPr>
        <p:spPr bwMode="auto">
          <a:xfrm rot="3259799">
            <a:off x="10053000" y="3447720"/>
            <a:ext cx="379439" cy="655200"/>
          </a:xfrm>
          <a:custGeom>
            <a:avLst/>
            <a:gdLst>
              <a:gd name="textAreaLeft" fmla="*/ 0 w 379440"/>
              <a:gd name="textAreaRight" fmla="*/ 379800 w 379440"/>
              <a:gd name="textAreaTop" fmla="*/ 0 h 655200"/>
              <a:gd name="textAreaBottom" fmla="*/ 655560 h 655200"/>
              <a:gd name="GluePoint1X" fmla="*/ 0 w 470364"/>
              <a:gd name="GluePoint1Y" fmla="*/ 769750 h 769750"/>
              <a:gd name="GluePoint2X" fmla="*/ 0 w 470364"/>
              <a:gd name="GluePoint2Y" fmla="*/ 3 h 769750"/>
              <a:gd name="GluePoint3X" fmla="*/ 1 w 470364"/>
              <a:gd name="GluePoint3Y" fmla="*/ 0 h 769750"/>
              <a:gd name="GluePoint4X" fmla="*/ 470364 w 470364"/>
              <a:gd name="GluePoint4Y" fmla="*/ 769750 h 76975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</a:cxnLst>
            <a:rect l="textAreaLeft" t="textAreaTop" r="textAreaRight" b="textAreaBottom"/>
            <a:pathLst>
              <a:path w="470364" h="769750" extrusionOk="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93140770" name="任意多边形 54"/>
          <p:cNvSpPr/>
          <p:nvPr/>
        </p:nvSpPr>
        <p:spPr bwMode="auto">
          <a:xfrm rot="5050200">
            <a:off x="10420200" y="1398240"/>
            <a:ext cx="649080" cy="1060200"/>
          </a:xfrm>
          <a:custGeom>
            <a:avLst/>
            <a:gdLst>
              <a:gd name="textAreaLeft" fmla="*/ 0 w 649080"/>
              <a:gd name="textAreaRight" fmla="*/ 649440 w 649080"/>
              <a:gd name="textAreaTop" fmla="*/ 0 h 1060200"/>
              <a:gd name="textAreaBottom" fmla="*/ 1060560 h 1060200"/>
              <a:gd name="GluePoint1X" fmla="*/ 0 w 470364"/>
              <a:gd name="GluePoint1Y" fmla="*/ 769750 h 769750"/>
              <a:gd name="GluePoint2X" fmla="*/ 0 w 470364"/>
              <a:gd name="GluePoint2Y" fmla="*/ 3 h 769750"/>
              <a:gd name="GluePoint3X" fmla="*/ 1 w 470364"/>
              <a:gd name="GluePoint3Y" fmla="*/ 0 h 769750"/>
              <a:gd name="GluePoint4X" fmla="*/ 470364 w 470364"/>
              <a:gd name="GluePoint4Y" fmla="*/ 769750 h 76975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</a:cxnLst>
            <a:rect l="textAreaLeft" t="textAreaTop" r="textAreaRight" b="textAreaBottom"/>
            <a:pathLst>
              <a:path w="470364" h="769750" extrusionOk="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342932283" name="矩形 4"/>
          <p:cNvSpPr/>
          <p:nvPr/>
        </p:nvSpPr>
        <p:spPr bwMode="auto">
          <a:xfrm>
            <a:off x="3556080" y="3125880"/>
            <a:ext cx="5096879" cy="27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网球目标检测关键技术分析</a:t>
            </a:r>
            <a:endParaRPr/>
          </a:p>
        </p:txBody>
      </p:sp>
      <p:grpSp>
        <p:nvGrpSpPr>
          <p:cNvPr id="987111268" name="组合 6"/>
          <p:cNvGrpSpPr/>
          <p:nvPr/>
        </p:nvGrpSpPr>
        <p:grpSpPr bwMode="auto">
          <a:xfrm>
            <a:off x="2518200" y="2416320"/>
            <a:ext cx="863640" cy="863640"/>
            <a:chOff x="2518200" y="2416320"/>
            <a:chExt cx="863640" cy="863640"/>
          </a:xfrm>
        </p:grpSpPr>
        <p:sp>
          <p:nvSpPr>
            <p:cNvPr id="336" name="矩形 24"/>
            <p:cNvSpPr/>
            <p:nvPr/>
          </p:nvSpPr>
          <p:spPr bwMode="auto">
            <a:xfrm rot="5400000">
              <a:off x="2518200" y="2416320"/>
              <a:ext cx="863640" cy="863640"/>
            </a:xfrm>
            <a:prstGeom prst="rect">
              <a:avLst/>
            </a:prstGeom>
            <a:noFill/>
            <a:ln>
              <a:solidFill>
                <a:srgbClr val="D7D7D7">
                  <a:lumMod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37" name="文本框 5"/>
            <p:cNvSpPr/>
            <p:nvPr/>
          </p:nvSpPr>
          <p:spPr bwMode="auto">
            <a:xfrm>
              <a:off x="2545560" y="2494440"/>
              <a:ext cx="808200" cy="707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  <a:defRPr/>
              </a:pPr>
              <a:r>
                <a:rPr lang="en-US" sz="4000" b="1" u="none" strike="noStrike" dirty="0">
                  <a:solidFill>
                    <a:schemeClr val="accent6">
                      <a:lumMod val="50000"/>
                    </a:schemeClr>
                  </a:solidFill>
                  <a:latin typeface="微软雅黑"/>
                  <a:ea typeface="微软雅黑"/>
                </a:rPr>
                <a:t>03</a:t>
              </a:r>
              <a:endParaRPr lang="en-US" sz="4000" b="0" u="none" strike="noStrike" dirty="0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178746458" name="任意多边形 54"/>
          <p:cNvSpPr/>
          <p:nvPr/>
        </p:nvSpPr>
        <p:spPr bwMode="auto">
          <a:xfrm rot="20313600">
            <a:off x="1376280" y="2964960"/>
            <a:ext cx="649080" cy="1060200"/>
          </a:xfrm>
          <a:custGeom>
            <a:avLst/>
            <a:gdLst>
              <a:gd name="textAreaLeft" fmla="*/ 0 w 649080"/>
              <a:gd name="textAreaRight" fmla="*/ 649440 w 649080"/>
              <a:gd name="textAreaTop" fmla="*/ 0 h 1060200"/>
              <a:gd name="textAreaBottom" fmla="*/ 1060560 h 1060200"/>
              <a:gd name="GluePoint1X" fmla="*/ 0 w 470364"/>
              <a:gd name="GluePoint1Y" fmla="*/ 769750 h 769750"/>
              <a:gd name="GluePoint2X" fmla="*/ 0 w 470364"/>
              <a:gd name="GluePoint2Y" fmla="*/ 3 h 769750"/>
              <a:gd name="GluePoint3X" fmla="*/ 1 w 470364"/>
              <a:gd name="GluePoint3Y" fmla="*/ 0 h 769750"/>
              <a:gd name="GluePoint4X" fmla="*/ 470364 w 470364"/>
              <a:gd name="GluePoint4Y" fmla="*/ 769750 h 76975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</a:cxnLst>
            <a:rect l="textAreaLeft" t="textAreaTop" r="textAreaRight" b="textAreaBottom"/>
            <a:pathLst>
              <a:path w="470364" h="769750" extrusionOk="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grpSp>
        <p:nvGrpSpPr>
          <p:cNvPr id="1324400658" name="组合 54"/>
          <p:cNvGrpSpPr/>
          <p:nvPr/>
        </p:nvGrpSpPr>
        <p:grpSpPr bwMode="auto">
          <a:xfrm>
            <a:off x="5938920" y="5512680"/>
            <a:ext cx="313920" cy="817560"/>
            <a:chOff x="5938920" y="5512680"/>
            <a:chExt cx="313920" cy="817560"/>
          </a:xfrm>
        </p:grpSpPr>
        <p:sp>
          <p:nvSpPr>
            <p:cNvPr id="340" name="L 形 31"/>
            <p:cNvSpPr/>
            <p:nvPr/>
          </p:nvSpPr>
          <p:spPr bwMode="auto">
            <a:xfrm rot="18923999">
              <a:off x="5981400" y="5560560"/>
              <a:ext cx="224640" cy="213840"/>
            </a:xfrm>
            <a:prstGeom prst="corner">
              <a:avLst>
                <a:gd name="adj1" fmla="val 19465"/>
                <a:gd name="adj2" fmla="val 20507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-3240" rIns="90000" bIns="-324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41" name="L 形 32"/>
            <p:cNvSpPr/>
            <p:nvPr/>
          </p:nvSpPr>
          <p:spPr bwMode="auto">
            <a:xfrm rot="18923999">
              <a:off x="5980680" y="5785560"/>
              <a:ext cx="229320" cy="213840"/>
            </a:xfrm>
            <a:prstGeom prst="corner">
              <a:avLst>
                <a:gd name="adj1" fmla="val 19465"/>
                <a:gd name="adj2" fmla="val 20507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-3240" rIns="90000" bIns="-324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342" name="L 形 33"/>
            <p:cNvSpPr/>
            <p:nvPr/>
          </p:nvSpPr>
          <p:spPr bwMode="auto">
            <a:xfrm rot="18923999">
              <a:off x="5980680" y="6066360"/>
              <a:ext cx="230040" cy="213840"/>
            </a:xfrm>
            <a:prstGeom prst="corner">
              <a:avLst>
                <a:gd name="adj1" fmla="val 19465"/>
                <a:gd name="adj2" fmla="val 21382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-3240" rIns="90000" bIns="-3240" anchor="ctr">
              <a:noAutofit/>
            </a:bodyPr>
            <a:lstStyle/>
            <a:p>
              <a:pPr algn="ctr">
                <a:lnSpc>
                  <a:spcPct val="100000"/>
                </a:lnSpc>
                <a:defRPr/>
              </a:pPr>
              <a:endParaRPr lang="en-US" sz="1800" b="0" u="none" strike="noStrike">
                <a:solidFill>
                  <a:schemeClr val="lt1"/>
                </a:solidFill>
                <a:latin typeface="微软雅黑"/>
                <a:ea typeface="微软雅黑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Tm="0">
        <p:random/>
      </p:transition>
    </mc:Choice>
    <mc:Fallback xmlns="" xmlns:m="http://schemas.openxmlformats.org/officeDocument/2006/math" xmlns:w="http://schemas.openxmlformats.org/wordprocessingml/2006/main">
      <p:transition spd="slow" advClick="1" advTm="0">
        <p:random/>
      </p:transition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938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474938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474938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72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526721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526721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385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469385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469385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991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 additive="repl">
                                        <p:cTn id="23" dur="500"/>
                                        <p:tgtEl>
                                          <p:spTgt spid="4693856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9385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745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1"/>
                            </p:stCondLst>
                            <p:childTnLst>
                              <p:par>
                                <p:cTn id="29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 additive="repl">
                                        <p:cTn id="30" dur="500"/>
                                        <p:tgtEl>
                                          <p:spTgt spid="526721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672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1"/>
                            </p:stCondLst>
                            <p:childTnLst>
                              <p:par>
                                <p:cTn id="33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678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2"/>
                            </p:stCondLst>
                            <p:childTnLst>
                              <p:par>
                                <p:cTn id="36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 additive="repl">
                                        <p:cTn id="37" dur="500"/>
                                        <p:tgtEl>
                                          <p:spTgt spid="14749380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4938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2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183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2" dur="500" fill="hold"/>
                                        <p:tgtEl>
                                          <p:spTgt spid="12661836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3" dur="500" fill="hold"/>
                                        <p:tgtEl>
                                          <p:spTgt spid="12661836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2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398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47" dur="500"/>
                                        <p:tgtEl>
                                          <p:spTgt spid="852398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0419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50" dur="500"/>
                                        <p:tgtEl>
                                          <p:spTgt spid="1940419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905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3" dur="500" fill="hold"/>
                                        <p:tgtEl>
                                          <p:spTgt spid="362905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4" dur="500" fill="hold"/>
                                        <p:tgtEl>
                                          <p:spTgt spid="362905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40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7" dur="500" fill="hold"/>
                                        <p:tgtEl>
                                          <p:spTgt spid="93140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8" dur="500" fill="hold"/>
                                        <p:tgtEl>
                                          <p:spTgt spid="93140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2"/>
                            </p:stCondLst>
                            <p:childTnLst>
                              <p:par>
                                <p:cTn id="60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1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62" dur="500"/>
                                        <p:tgtEl>
                                          <p:spTgt spid="9871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2"/>
                            </p:stCondLst>
                            <p:childTnLst>
                              <p:par>
                                <p:cTn id="64" presetID="2" presetClass="entr" presetSubtype="2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397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6" dur="500" fill="hold"/>
                                        <p:tgtEl>
                                          <p:spTgt spid="1300397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7" dur="500" fill="hold"/>
                                        <p:tgtEl>
                                          <p:spTgt spid="13003975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802"/>
                            </p:stCondLst>
                            <p:childTnLst>
                              <p:par>
                                <p:cTn id="69" presetID="2" presetClass="entr" presetSubtype="2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37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932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1" dur="500" fill="hold"/>
                                        <p:tgtEl>
                                          <p:spTgt spid="342932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2" dur="500" fill="hold"/>
                                        <p:tgtEl>
                                          <p:spTgt spid="342932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76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 additive="repl">
                                        <p:cTn id="75" dur="500"/>
                                        <p:tgtEl>
                                          <p:spTgt spid="223276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746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8" dur="500" fill="hold"/>
                                        <p:tgtEl>
                                          <p:spTgt spid="1178746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9" dur="500" fill="hold"/>
                                        <p:tgtEl>
                                          <p:spTgt spid="1178746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302"/>
                            </p:stCondLst>
                            <p:childTnLst>
                              <p:par>
                                <p:cTn id="8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400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 additive="repl">
                                        <p:cTn id="83" dur="500"/>
                                        <p:tgtEl>
                                          <p:spTgt spid="1324400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802"/>
                            </p:stCondLst>
                            <p:childTnLst>
                              <p:par>
                                <p:cTn id="85" presetID="26" presetClass="emph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86" dur="750"/>
                                        <p:tgtEl>
                                          <p:spTgt spid="13244006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375" autoRev="1" fill="hold"/>
                                        <p:tgtEl>
                                          <p:spTgt spid="13244006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394266307" name="图片 33"/>
          <p:cNvPicPr/>
          <p:nvPr/>
        </p:nvPicPr>
        <p:blipFill>
          <a:blip r:embed="rId3"/>
          <a:srcRect t="2053" b="3953"/>
          <a:stretch/>
        </p:blipFill>
        <p:spPr bwMode="auto">
          <a:xfrm>
            <a:off x="-126999" y="-216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68229949" name="矩形 22"/>
          <p:cNvSpPr/>
          <p:nvPr/>
        </p:nvSpPr>
        <p:spPr bwMode="auto">
          <a:xfrm>
            <a:off x="0" y="6702480"/>
            <a:ext cx="4103280" cy="15516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747173410" name="矩形 23"/>
          <p:cNvSpPr/>
          <p:nvPr/>
        </p:nvSpPr>
        <p:spPr bwMode="auto">
          <a:xfrm>
            <a:off x="4103640" y="6702480"/>
            <a:ext cx="4039920" cy="15516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44852332" name="矩形 24"/>
          <p:cNvSpPr/>
          <p:nvPr/>
        </p:nvSpPr>
        <p:spPr bwMode="auto">
          <a:xfrm>
            <a:off x="8088480" y="6702480"/>
            <a:ext cx="4103280" cy="1551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292403737" name="右箭头 28"/>
          <p:cNvSpPr/>
          <p:nvPr/>
        </p:nvSpPr>
        <p:spPr bwMode="auto">
          <a:xfrm>
            <a:off x="457200" y="311760"/>
            <a:ext cx="344160" cy="396360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200" b="0" u="none" strike="noStrike">
              <a:solidFill>
                <a:srgbClr val="FF0000"/>
              </a:solidFill>
              <a:latin typeface="微软雅黑"/>
              <a:ea typeface="微软雅黑"/>
            </a:endParaRPr>
          </a:p>
        </p:txBody>
      </p:sp>
      <p:sp>
        <p:nvSpPr>
          <p:cNvPr id="400048595" name="文本框 29"/>
          <p:cNvSpPr/>
          <p:nvPr/>
        </p:nvSpPr>
        <p:spPr bwMode="auto">
          <a:xfrm>
            <a:off x="801720" y="228600"/>
            <a:ext cx="3705120" cy="57803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sz="3200" b="1" u="none" strike="noStrike">
                <a:solidFill>
                  <a:schemeClr val="accent6">
                    <a:lumMod val="50000"/>
                  </a:schemeClr>
                </a:solidFill>
                <a:latin typeface="思源黑体 CN Light"/>
                <a:ea typeface="思源黑体 CN Light"/>
              </a:rPr>
              <a:t>核心算法</a:t>
            </a:r>
            <a:endParaRPr lang="en-US" sz="32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3600719" name="矩形 185"/>
          <p:cNvSpPr/>
          <p:nvPr/>
        </p:nvSpPr>
        <p:spPr bwMode="auto">
          <a:xfrm rot="10800000">
            <a:off x="8085600" y="-2160"/>
            <a:ext cx="4106519" cy="15444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708551893" name="矩形 187"/>
          <p:cNvSpPr/>
          <p:nvPr/>
        </p:nvSpPr>
        <p:spPr bwMode="auto">
          <a:xfrm rot="10800000">
            <a:off x="4104360" y="-2160"/>
            <a:ext cx="3984120" cy="1544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406687193" name="矩形 188"/>
          <p:cNvSpPr/>
          <p:nvPr/>
        </p:nvSpPr>
        <p:spPr bwMode="auto">
          <a:xfrm rot="10800000">
            <a:off x="-25200" y="-2160"/>
            <a:ext cx="4141440" cy="153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lt1"/>
              </a:solidFill>
              <a:latin typeface="微软雅黑"/>
              <a:ea typeface="微软雅黑"/>
            </a:endParaRPr>
          </a:p>
        </p:txBody>
      </p:sp>
      <p:sp>
        <p:nvSpPr>
          <p:cNvPr id="1079977547" name="MH_Other_1"/>
          <p:cNvSpPr/>
          <p:nvPr/>
        </p:nvSpPr>
        <p:spPr bwMode="auto">
          <a:xfrm>
            <a:off x="2722082" y="1941374"/>
            <a:ext cx="2871360" cy="2477519"/>
          </a:xfrm>
          <a:custGeom>
            <a:avLst/>
            <a:gdLst>
              <a:gd name="textAreaLeft" fmla="*/ 0 w 2871360"/>
              <a:gd name="textAreaRight" fmla="*/ 2871720 w 2871360"/>
              <a:gd name="textAreaTop" fmla="*/ 0 h 2477520"/>
              <a:gd name="textAreaBottom" fmla="*/ 2477880 h 2477520"/>
              <a:gd name="GluePoint1X" fmla="*/ 0 w 2808312"/>
              <a:gd name="GluePoint1Y" fmla="*/ 2393528 h 2412268"/>
              <a:gd name="GluePoint2X" fmla="*/ 0 w 2808312"/>
              <a:gd name="GluePoint2Y" fmla="*/ 2286354 h 2412268"/>
              <a:gd name="GluePoint3X" fmla="*/ 2699772 w 2808312"/>
              <a:gd name="GluePoint3Y" fmla="*/ 2286354 h 2412268"/>
              <a:gd name="GluePoint4X" fmla="*/ 2699772 w 2808312"/>
              <a:gd name="GluePoint4Y" fmla="*/ 0 h 2412268"/>
              <a:gd name="GluePoint5X" fmla="*/ 2807762 w 2808312"/>
              <a:gd name="GluePoint5Y" fmla="*/ 0 h 2412268"/>
              <a:gd name="GluePoint6X" fmla="*/ 2807762 w 2808312"/>
              <a:gd name="GluePoint6Y" fmla="*/ 2286354 h 2412268"/>
              <a:gd name="GluePoint7X" fmla="*/ 2807762 w 2808312"/>
              <a:gd name="GluePoint7Y" fmla="*/ 2357804 h 2412268"/>
              <a:gd name="GluePoint8X" fmla="*/ 2807762 w 2808312"/>
              <a:gd name="GluePoint8Y" fmla="*/ 2393528 h 2412268"/>
              <a:gd name="GluePoint9X" fmla="*/ 0 w 2808312"/>
              <a:gd name="GluePoint9Y" fmla="*/ 2393528 h 2412268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</a:cxnLst>
            <a:rect l="textAreaLeft" t="textAreaTop" r="textAreaRight" b="textAreaBottom"/>
            <a:pathLst>
              <a:path w="2808312" h="2412268" extrusionOk="0">
                <a:moveTo>
                  <a:pt x="0" y="2412268"/>
                </a:moveTo>
                <a:lnTo>
                  <a:pt x="0" y="2304256"/>
                </a:lnTo>
                <a:lnTo>
                  <a:pt x="2700300" y="2304256"/>
                </a:lnTo>
                <a:lnTo>
                  <a:pt x="2700300" y="0"/>
                </a:lnTo>
                <a:lnTo>
                  <a:pt x="2808312" y="0"/>
                </a:lnTo>
                <a:lnTo>
                  <a:pt x="2808312" y="2304256"/>
                </a:lnTo>
                <a:lnTo>
                  <a:pt x="2808312" y="2376264"/>
                </a:lnTo>
                <a:lnTo>
                  <a:pt x="2808312" y="2412268"/>
                </a:lnTo>
                <a:lnTo>
                  <a:pt x="0" y="2412268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dk1"/>
              </a:solidFill>
              <a:latin typeface="Arial"/>
              <a:ea typeface="宋体"/>
            </a:endParaRPr>
          </a:p>
        </p:txBody>
      </p:sp>
      <p:sp>
        <p:nvSpPr>
          <p:cNvPr id="2040893584" name="TextBox 3"/>
          <p:cNvSpPr/>
          <p:nvPr/>
        </p:nvSpPr>
        <p:spPr bwMode="auto">
          <a:xfrm>
            <a:off x="2140684" y="2239389"/>
            <a:ext cx="1069711" cy="33839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sz="1400" b="1" u="none" strike="noStrike">
                <a:solidFill>
                  <a:schemeClr val="dk1"/>
                </a:solidFill>
                <a:latin typeface="Arial"/>
                <a:ea typeface="宋体"/>
              </a:rPr>
              <a:t>轻量化设计</a:t>
            </a:r>
            <a:endParaRPr lang="en-US" sz="14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6215248" name="Rectangle 67"/>
          <p:cNvSpPr/>
          <p:nvPr/>
        </p:nvSpPr>
        <p:spPr bwMode="auto">
          <a:xfrm>
            <a:off x="5593442" y="1941374"/>
            <a:ext cx="3405960" cy="96662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defRPr/>
            </a:pPr>
            <a:r>
              <a:rPr lang="en-US" sz="1400" b="0" i="0" u="none" strike="noStrike" cap="none" spc="0">
                <a:solidFill>
                  <a:srgbClr val="000000"/>
                </a:solidFill>
                <a:latin typeface="DejaVu Sans"/>
                <a:ea typeface="DejaVu Sans"/>
                <a:cs typeface="DejaVu Sans"/>
              </a:rPr>
              <a:t>直接预测目标类别和位置，平衡速度与精度。</a:t>
            </a:r>
            <a:endParaRPr sz="1400">
              <a:latin typeface="DejaVu Sans"/>
              <a:cs typeface="DejaVu Sans"/>
            </a:endParaRPr>
          </a:p>
          <a:p>
            <a:pPr>
              <a:defRPr/>
            </a:pPr>
            <a:r>
              <a:rPr sz="1400" b="0" i="0" u="none">
                <a:solidFill>
                  <a:srgbClr val="000000"/>
                </a:solidFill>
                <a:latin typeface="DejaVu Sans"/>
                <a:ea typeface="DejaVu Sans"/>
                <a:cs typeface="DejaVu Sans"/>
              </a:rPr>
              <a:t>主要集中在 process_img() 函数中，直接调用 YOLO.predict() 实现端到端推理</a:t>
            </a:r>
            <a:endParaRPr/>
          </a:p>
        </p:txBody>
      </p:sp>
      <p:sp>
        <p:nvSpPr>
          <p:cNvPr id="1914732369" name="TextBox 3"/>
          <p:cNvSpPr/>
          <p:nvPr/>
        </p:nvSpPr>
        <p:spPr bwMode="auto">
          <a:xfrm>
            <a:off x="2911964" y="3581049"/>
            <a:ext cx="1069711" cy="34667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sz="1400" b="1" u="none" strike="noStrike">
                <a:solidFill>
                  <a:schemeClr val="dk1"/>
                </a:solidFill>
                <a:latin typeface="Arial"/>
                <a:ea typeface="宋体"/>
              </a:rPr>
              <a:t>单阶段检测</a:t>
            </a:r>
            <a:endParaRPr lang="en-US" sz="14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848923" name="TextBox 3"/>
          <p:cNvSpPr/>
          <p:nvPr/>
        </p:nvSpPr>
        <p:spPr bwMode="auto">
          <a:xfrm>
            <a:off x="3800704" y="4914337"/>
            <a:ext cx="1780904" cy="34523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sz="1400" b="1" u="none" strike="noStrike">
                <a:solidFill>
                  <a:schemeClr val="dk1"/>
                </a:solidFill>
                <a:latin typeface="Arial"/>
                <a:ea typeface="宋体"/>
              </a:rPr>
              <a:t>预训练模型迁移学习</a:t>
            </a:r>
            <a:endParaRPr lang="en-US" sz="1400" b="0" u="none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8915157" name="Rectangle 67"/>
          <p:cNvSpPr/>
          <p:nvPr/>
        </p:nvSpPr>
        <p:spPr bwMode="auto">
          <a:xfrm>
            <a:off x="6509979" y="3426660"/>
            <a:ext cx="3397320" cy="54970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defRPr/>
            </a:pPr>
            <a:r>
              <a:rPr lang="en-US" sz="1400" b="0" i="0" u="none" strike="noStrike" cap="none" spc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基于</a:t>
            </a:r>
            <a:r>
              <a:rPr lang="en-US" sz="14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yolov8n</a:t>
            </a:r>
            <a:r>
              <a:rPr lang="en-US" sz="1400" b="0" i="0" u="none" strike="noStrike" cap="none" spc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(nano)权重微调，提升网球检测的泛化能力。</a:t>
            </a:r>
            <a:endParaRPr/>
          </a:p>
        </p:txBody>
      </p:sp>
      <p:sp>
        <p:nvSpPr>
          <p:cNvPr id="328836111" name="Rectangle 67"/>
          <p:cNvSpPr/>
          <p:nvPr/>
        </p:nvSpPr>
        <p:spPr bwMode="auto">
          <a:xfrm>
            <a:off x="4814739" y="664526"/>
            <a:ext cx="3463560" cy="46522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专为实时检测优化，参数量少，推理速度快，对于目标能够快速响应</a:t>
            </a:r>
          </a:p>
        </p:txBody>
      </p:sp>
      <p:sp>
        <p:nvSpPr>
          <p:cNvPr id="1219140446" name="MH_Other_1"/>
          <p:cNvSpPr/>
          <p:nvPr/>
        </p:nvSpPr>
        <p:spPr bwMode="auto">
          <a:xfrm>
            <a:off x="3578454" y="3318379"/>
            <a:ext cx="2871360" cy="2477518"/>
          </a:xfrm>
          <a:custGeom>
            <a:avLst/>
            <a:gdLst>
              <a:gd name="textAreaLeft" fmla="*/ 0 w 2871360"/>
              <a:gd name="textAreaRight" fmla="*/ 2871720 w 2871360"/>
              <a:gd name="textAreaTop" fmla="*/ 0 h 2477520"/>
              <a:gd name="textAreaBottom" fmla="*/ 2477880 h 2477520"/>
              <a:gd name="GluePoint1X" fmla="*/ 0 w 2808312"/>
              <a:gd name="GluePoint1Y" fmla="*/ 2393528 h 2412268"/>
              <a:gd name="GluePoint2X" fmla="*/ 0 w 2808312"/>
              <a:gd name="GluePoint2Y" fmla="*/ 2286354 h 2412268"/>
              <a:gd name="GluePoint3X" fmla="*/ 2699772 w 2808312"/>
              <a:gd name="GluePoint3Y" fmla="*/ 2286354 h 2412268"/>
              <a:gd name="GluePoint4X" fmla="*/ 2699772 w 2808312"/>
              <a:gd name="GluePoint4Y" fmla="*/ 0 h 2412268"/>
              <a:gd name="GluePoint5X" fmla="*/ 2807762 w 2808312"/>
              <a:gd name="GluePoint5Y" fmla="*/ 0 h 2412268"/>
              <a:gd name="GluePoint6X" fmla="*/ 2807762 w 2808312"/>
              <a:gd name="GluePoint6Y" fmla="*/ 2286354 h 2412268"/>
              <a:gd name="GluePoint7X" fmla="*/ 2807762 w 2808312"/>
              <a:gd name="GluePoint7Y" fmla="*/ 2357804 h 2412268"/>
              <a:gd name="GluePoint8X" fmla="*/ 2807762 w 2808312"/>
              <a:gd name="GluePoint8Y" fmla="*/ 2393528 h 2412268"/>
              <a:gd name="GluePoint9X" fmla="*/ 0 w 2808312"/>
              <a:gd name="GluePoint9Y" fmla="*/ 2393528 h 2412268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</a:cxnLst>
            <a:rect l="textAreaLeft" t="textAreaTop" r="textAreaRight" b="textAreaBottom"/>
            <a:pathLst>
              <a:path w="2808312" h="2412268" extrusionOk="0">
                <a:moveTo>
                  <a:pt x="0" y="2412268"/>
                </a:moveTo>
                <a:lnTo>
                  <a:pt x="0" y="2304256"/>
                </a:lnTo>
                <a:lnTo>
                  <a:pt x="2700300" y="2304256"/>
                </a:lnTo>
                <a:lnTo>
                  <a:pt x="2700300" y="0"/>
                </a:lnTo>
                <a:lnTo>
                  <a:pt x="2808312" y="0"/>
                </a:lnTo>
                <a:lnTo>
                  <a:pt x="2808312" y="2304256"/>
                </a:lnTo>
                <a:lnTo>
                  <a:pt x="2808312" y="2376264"/>
                </a:lnTo>
                <a:lnTo>
                  <a:pt x="2808312" y="2412268"/>
                </a:lnTo>
                <a:lnTo>
                  <a:pt x="0" y="2412268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dk1"/>
              </a:solidFill>
              <a:latin typeface="Arial"/>
              <a:ea typeface="宋体"/>
            </a:endParaRPr>
          </a:p>
        </p:txBody>
      </p:sp>
      <p:sp>
        <p:nvSpPr>
          <p:cNvPr id="1258860765" name="MH_Other_1"/>
          <p:cNvSpPr/>
          <p:nvPr/>
        </p:nvSpPr>
        <p:spPr bwMode="auto">
          <a:xfrm>
            <a:off x="1932714" y="589935"/>
            <a:ext cx="2871360" cy="2477518"/>
          </a:xfrm>
          <a:custGeom>
            <a:avLst/>
            <a:gdLst>
              <a:gd name="textAreaLeft" fmla="*/ 0 w 2871360"/>
              <a:gd name="textAreaRight" fmla="*/ 2871720 w 2871360"/>
              <a:gd name="textAreaTop" fmla="*/ 0 h 2477520"/>
              <a:gd name="textAreaBottom" fmla="*/ 2477880 h 2477520"/>
              <a:gd name="GluePoint1X" fmla="*/ 0 w 2808312"/>
              <a:gd name="GluePoint1Y" fmla="*/ 2393528 h 2412268"/>
              <a:gd name="GluePoint2X" fmla="*/ 0 w 2808312"/>
              <a:gd name="GluePoint2Y" fmla="*/ 2286354 h 2412268"/>
              <a:gd name="GluePoint3X" fmla="*/ 2699772 w 2808312"/>
              <a:gd name="GluePoint3Y" fmla="*/ 2286354 h 2412268"/>
              <a:gd name="GluePoint4X" fmla="*/ 2699772 w 2808312"/>
              <a:gd name="GluePoint4Y" fmla="*/ 0 h 2412268"/>
              <a:gd name="GluePoint5X" fmla="*/ 2807762 w 2808312"/>
              <a:gd name="GluePoint5Y" fmla="*/ 0 h 2412268"/>
              <a:gd name="GluePoint6X" fmla="*/ 2807762 w 2808312"/>
              <a:gd name="GluePoint6Y" fmla="*/ 2286354 h 2412268"/>
              <a:gd name="GluePoint7X" fmla="*/ 2807762 w 2808312"/>
              <a:gd name="GluePoint7Y" fmla="*/ 2357804 h 2412268"/>
              <a:gd name="GluePoint8X" fmla="*/ 2807762 w 2808312"/>
              <a:gd name="GluePoint8Y" fmla="*/ 2393528 h 2412268"/>
              <a:gd name="GluePoint9X" fmla="*/ 0 w 2808312"/>
              <a:gd name="GluePoint9Y" fmla="*/ 2393528 h 2412268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</a:cxnLst>
            <a:rect l="textAreaLeft" t="textAreaTop" r="textAreaRight" b="textAreaBottom"/>
            <a:pathLst>
              <a:path w="2808312" h="2412268" extrusionOk="0">
                <a:moveTo>
                  <a:pt x="0" y="2412268"/>
                </a:moveTo>
                <a:lnTo>
                  <a:pt x="0" y="2304256"/>
                </a:lnTo>
                <a:lnTo>
                  <a:pt x="2700300" y="2304256"/>
                </a:lnTo>
                <a:lnTo>
                  <a:pt x="2700300" y="0"/>
                </a:lnTo>
                <a:lnTo>
                  <a:pt x="2808312" y="0"/>
                </a:lnTo>
                <a:lnTo>
                  <a:pt x="2808312" y="2304256"/>
                </a:lnTo>
                <a:lnTo>
                  <a:pt x="2808312" y="2376264"/>
                </a:lnTo>
                <a:lnTo>
                  <a:pt x="2808312" y="2412268"/>
                </a:lnTo>
                <a:lnTo>
                  <a:pt x="0" y="2412268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  <a:defRPr/>
            </a:pPr>
            <a:endParaRPr lang="en-US" sz="1800" b="0" u="none" strike="noStrike">
              <a:solidFill>
                <a:schemeClr val="dk1"/>
              </a:solidFill>
              <a:latin typeface="Arial"/>
              <a:ea typeface="宋体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Tm="0">
        <p:random/>
      </p:transition>
    </mc:Choice>
    <mc:Fallback xmlns="" xmlns:m="http://schemas.openxmlformats.org/officeDocument/2006/math" xmlns:w="http://schemas.openxmlformats.org/wordprocessingml/2006/main">
      <p:transition spd="slow" advClick="1" advTm="0">
        <p:random/>
      </p:transition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 nodeType="clickEffect">
                      <p:stCondLst>
                        <p:cond delay="0"/>
                      </p:stCondLst>
                      <p:childTnLst>
                        <p:par>
                          <p:cTn id="4" fill="hold" nodeType="afterEffect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403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2924037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292403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Effect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48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12" dur="500"/>
                                        <p:tgtEl>
                                          <p:spTgt spid="400048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Effect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 additive="repl">
                                        <p:cTn id="15" dur="500"/>
                                        <p:tgtEl>
                                          <p:spTgt spid="40004859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0004859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977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0" dur="500"/>
                                        <p:tgtEl>
                                          <p:spTgt spid="1079977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0893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2040893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" dur="500" fill="hold"/>
                                        <p:tgtEl>
                                          <p:spTgt spid="2040893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732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8" dur="500" fill="hold"/>
                                        <p:tgtEl>
                                          <p:spTgt spid="19147323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" dur="500" fill="hold"/>
                                        <p:tgtEl>
                                          <p:spTgt spid="19147323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215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2" dur="500" fill="hold"/>
                                        <p:tgtEl>
                                          <p:spTgt spid="1226215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3" dur="500" fill="hold"/>
                                        <p:tgtEl>
                                          <p:spTgt spid="1226215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扁平风动画模板"/>
  <p:tag name="ISPRING_PRESENTATION_TITLE" val="极简线条汇报PPT模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3E3E3E"/>
      </a:accent1>
      <a:accent2>
        <a:srgbClr val="4E4E4E"/>
      </a:accent2>
      <a:accent3>
        <a:srgbClr val="717171"/>
      </a:accent3>
      <a:accent4>
        <a:srgbClr val="919191"/>
      </a:accent4>
      <a:accent5>
        <a:srgbClr val="A6A6A6"/>
      </a:accent5>
      <a:accent6>
        <a:srgbClr val="D7D7D7"/>
      </a:accent6>
      <a:hlink>
        <a:srgbClr val="3E3E3E"/>
      </a:hlink>
      <a:folHlink>
        <a:srgbClr val="BFBFBF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1656</TotalTime>
  <Words>982</Words>
  <Application>Microsoft Office PowerPoint</Application>
  <PresentationFormat>宽屏</PresentationFormat>
  <Paragraphs>159</Paragraphs>
  <Slides>16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1" baseType="lpstr">
      <vt:lpstr>Arial Unicode MS</vt:lpstr>
      <vt:lpstr>DejaVu Sans</vt:lpstr>
      <vt:lpstr>思源黑体 CN Light</vt:lpstr>
      <vt:lpstr>思源黑体 CN Medium</vt:lpstr>
      <vt:lpstr>思源宋体 CN Light</vt:lpstr>
      <vt:lpstr>宋体</vt:lpstr>
      <vt:lpstr>微软雅黑</vt:lpstr>
      <vt:lpstr>Arial</vt:lpstr>
      <vt:lpstr>Calibri</vt:lpstr>
      <vt:lpstr>Courier New</vt:lpstr>
      <vt:lpstr>Impact</vt:lpstr>
      <vt:lpstr>Symbol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mycomputer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极简线条汇报PPT模板</dc:title>
  <dc:creator>mycomputer</dc:creator>
  <cp:lastModifiedBy>政阳 李</cp:lastModifiedBy>
  <cp:revision>618</cp:revision>
  <dcterms:created xsi:type="dcterms:W3CDTF">2014-08-06T02:23:26Z</dcterms:created>
  <dcterms:modified xsi:type="dcterms:W3CDTF">2025-06-10T07:37:55Z</dcterms:modified>
</cp:coreProperties>
</file>

<file path=docProps/thumbnail.jpeg>
</file>